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Lst>
  <p:sldSz cy="5143500" cx="9144000"/>
  <p:notesSz cx="6858000" cy="9144000"/>
  <p:embeddedFontLst>
    <p:embeddedFont>
      <p:font typeface="Helvetica Neue"/>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Euan Finlay"/>
  <p:cmAuthor clrIdx="1" id="1" initials="" lastIdx="1" name="Sarah Well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HelveticaNeue-boldItalic.fntdata"/><Relationship Id="rId70" Type="http://schemas.openxmlformats.org/officeDocument/2006/relationships/font" Target="fonts/HelveticaNeue-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HelveticaNeue-regular.fntdata"/><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HelveticaNeue-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11-01T13:56:39.166">
    <p:pos x="6000" y="0"/>
    <p:text>yup, I think that looks good! awesome work :)</p:text>
  </p:cm>
  <p:cm authorId="1" idx="1" dt="2018-11-01T13:56:39.166">
    <p:pos x="6000" y="100"/>
    <p:text>Yes - really good slides!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lstStyle>
            <a:lvl1pPr indent="-228600" lvl="0" marL="457200" marR="0" rtl="0" algn="l">
              <a:lnSpc>
                <a:spcPct val="125000"/>
              </a:lnSpc>
              <a:spcBef>
                <a:spcPts val="0"/>
              </a:spcBef>
              <a:spcAft>
                <a:spcPts val="0"/>
              </a:spcAft>
              <a:buSzPts val="1400"/>
              <a:buNone/>
              <a:defRPr b="0" i="0" sz="2400" u="none" cap="none" strike="noStrike">
                <a:latin typeface="Arial"/>
                <a:ea typeface="Arial"/>
                <a:cs typeface="Arial"/>
                <a:sym typeface="Arial"/>
              </a:defRPr>
            </a:lvl1pPr>
            <a:lvl2pPr indent="-228600" lvl="1" marL="914400" marR="0" rtl="0" algn="l">
              <a:lnSpc>
                <a:spcPct val="125000"/>
              </a:lnSpc>
              <a:spcBef>
                <a:spcPts val="0"/>
              </a:spcBef>
              <a:spcAft>
                <a:spcPts val="0"/>
              </a:spcAft>
              <a:buSzPts val="1400"/>
              <a:buNone/>
              <a:defRPr b="0" i="0" sz="2400" u="none" cap="none" strike="noStrike">
                <a:latin typeface="Arial"/>
                <a:ea typeface="Arial"/>
                <a:cs typeface="Arial"/>
                <a:sym typeface="Arial"/>
              </a:defRPr>
            </a:lvl2pPr>
            <a:lvl3pPr indent="-228600" lvl="2" marL="1371600" marR="0" rtl="0" algn="l">
              <a:lnSpc>
                <a:spcPct val="125000"/>
              </a:lnSpc>
              <a:spcBef>
                <a:spcPts val="0"/>
              </a:spcBef>
              <a:spcAft>
                <a:spcPts val="0"/>
              </a:spcAft>
              <a:buSzPts val="1400"/>
              <a:buNone/>
              <a:defRPr b="0" i="0" sz="2400" u="none" cap="none" strike="noStrike">
                <a:latin typeface="Arial"/>
                <a:ea typeface="Arial"/>
                <a:cs typeface="Arial"/>
                <a:sym typeface="Arial"/>
              </a:defRPr>
            </a:lvl3pPr>
            <a:lvl4pPr indent="-228600" lvl="3" marL="1828800" marR="0" rtl="0" algn="l">
              <a:lnSpc>
                <a:spcPct val="125000"/>
              </a:lnSpc>
              <a:spcBef>
                <a:spcPts val="0"/>
              </a:spcBef>
              <a:spcAft>
                <a:spcPts val="0"/>
              </a:spcAft>
              <a:buSzPts val="1400"/>
              <a:buNone/>
              <a:defRPr b="0" i="0" sz="2400" u="none" cap="none" strike="noStrike">
                <a:latin typeface="Arial"/>
                <a:ea typeface="Arial"/>
                <a:cs typeface="Arial"/>
                <a:sym typeface="Arial"/>
              </a:defRPr>
            </a:lvl4pPr>
            <a:lvl5pPr indent="-228600" lvl="4" marL="2286000" marR="0" rtl="0" algn="l">
              <a:lnSpc>
                <a:spcPct val="125000"/>
              </a:lnSpc>
              <a:spcBef>
                <a:spcPts val="0"/>
              </a:spcBef>
              <a:spcAft>
                <a:spcPts val="0"/>
              </a:spcAft>
              <a:buSzPts val="1400"/>
              <a:buNone/>
              <a:defRPr b="0" i="0" sz="2400" u="none" cap="none" strike="noStrike">
                <a:latin typeface="Arial"/>
                <a:ea typeface="Arial"/>
                <a:cs typeface="Arial"/>
                <a:sym typeface="Arial"/>
              </a:defRPr>
            </a:lvl5pPr>
            <a:lvl6pPr indent="-228600" lvl="5" marL="2743200" marR="0" rtl="0" algn="l">
              <a:lnSpc>
                <a:spcPct val="125000"/>
              </a:lnSpc>
              <a:spcBef>
                <a:spcPts val="0"/>
              </a:spcBef>
              <a:spcAft>
                <a:spcPts val="0"/>
              </a:spcAft>
              <a:buSzPts val="1400"/>
              <a:buNone/>
              <a:defRPr b="0" i="0" sz="2400" u="none" cap="none" strike="noStrike">
                <a:latin typeface="Arial"/>
                <a:ea typeface="Arial"/>
                <a:cs typeface="Arial"/>
                <a:sym typeface="Arial"/>
              </a:defRPr>
            </a:lvl6pPr>
            <a:lvl7pPr indent="-228600" lvl="6" marL="3200400" marR="0" rtl="0" algn="l">
              <a:lnSpc>
                <a:spcPct val="125000"/>
              </a:lnSpc>
              <a:spcBef>
                <a:spcPts val="0"/>
              </a:spcBef>
              <a:spcAft>
                <a:spcPts val="0"/>
              </a:spcAft>
              <a:buSzPts val="1400"/>
              <a:buNone/>
              <a:defRPr b="0" i="0" sz="2400" u="none" cap="none" strike="noStrike">
                <a:latin typeface="Arial"/>
                <a:ea typeface="Arial"/>
                <a:cs typeface="Arial"/>
                <a:sym typeface="Arial"/>
              </a:defRPr>
            </a:lvl7pPr>
            <a:lvl8pPr indent="-228600" lvl="7" marL="3657600" marR="0" rtl="0" algn="l">
              <a:lnSpc>
                <a:spcPct val="125000"/>
              </a:lnSpc>
              <a:spcBef>
                <a:spcPts val="0"/>
              </a:spcBef>
              <a:spcAft>
                <a:spcPts val="0"/>
              </a:spcAft>
              <a:buSzPts val="1400"/>
              <a:buNone/>
              <a:defRPr b="0" i="0" sz="2400" u="none" cap="none" strike="noStrike">
                <a:latin typeface="Arial"/>
                <a:ea typeface="Arial"/>
                <a:cs typeface="Arial"/>
                <a:sym typeface="Arial"/>
              </a:defRPr>
            </a:lvl8pPr>
            <a:lvl9pPr indent="-228600" lvl="8" marL="4114800" marR="0" rtl="0" algn="l">
              <a:lnSpc>
                <a:spcPct val="125000"/>
              </a:lnSpc>
              <a:spcBef>
                <a:spcPts val="0"/>
              </a:spcBef>
              <a:spcAft>
                <a:spcPts val="0"/>
              </a:spcAft>
              <a:buSzPts val="1400"/>
              <a:buNone/>
              <a:defRPr b="0" i="0" sz="2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ws.amazon.com/blogs/security/how-to-establish-federated-access-to-your-aws-resources-by-using-active-directory-user-attributes/"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n.wikipedia.org/wiki/Cron"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21e445418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1e445418f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56ecc5658_1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56ecc5658_1_1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400">
                <a:solidFill>
                  <a:srgbClr val="333333"/>
                </a:solidFill>
              </a:rPr>
              <a:t>This graph describes how long it took to roll a service to production in 2011 when we relied on our datacentres vs 2012, 2013 &amp; 2014, which is when we started adopting AWS.</a:t>
            </a:r>
            <a:endParaRPr sz="1400">
              <a:solidFill>
                <a:srgbClr val="333333"/>
              </a:solidFill>
            </a:endParaRPr>
          </a:p>
          <a:p>
            <a:pPr indent="0" lvl="0" marL="0" rtl="0" algn="l">
              <a:spcBef>
                <a:spcPts val="0"/>
              </a:spcBef>
              <a:spcAft>
                <a:spcPts val="0"/>
              </a:spcAft>
              <a:buNone/>
            </a:pPr>
            <a:r>
              <a:rPr lang="en-US" sz="1400">
                <a:solidFill>
                  <a:srgbClr val="333333"/>
                </a:solidFill>
              </a:rPr>
              <a:t>As you can see it took us 120 days to roll a service to production in 2011. About 40 days were spent on setting up hardware.</a:t>
            </a:r>
            <a:endParaRPr sz="1400">
              <a:solidFill>
                <a:srgbClr val="333333"/>
              </a:solidFill>
            </a:endParaRPr>
          </a:p>
          <a:p>
            <a:pPr indent="0" lvl="0" marL="0" rtl="0" algn="l">
              <a:spcBef>
                <a:spcPts val="0"/>
              </a:spcBef>
              <a:spcAft>
                <a:spcPts val="0"/>
              </a:spcAft>
              <a:buNone/>
            </a:pPr>
            <a:r>
              <a:rPr lang="en-US" sz="1400">
                <a:solidFill>
                  <a:srgbClr val="333333"/>
                </a:solidFill>
              </a:rPr>
              <a:t>We wanted to move to AWS because one would have the power to create resources and one can scale resources up and down based on business, application and service needs. </a:t>
            </a:r>
            <a:endParaRPr sz="1400">
              <a:solidFill>
                <a:srgbClr val="333333"/>
              </a:solidFill>
            </a:endParaRPr>
          </a:p>
          <a:p>
            <a:pPr indent="0" lvl="0" marL="0" rtl="0" algn="l">
              <a:spcBef>
                <a:spcPts val="0"/>
              </a:spcBef>
              <a:spcAft>
                <a:spcPts val="0"/>
              </a:spcAft>
              <a:buNone/>
            </a:pPr>
            <a:r>
              <a:t/>
            </a:r>
            <a:endParaRPr sz="1400">
              <a:solidFill>
                <a:srgbClr val="333333"/>
              </a:solidFill>
            </a:endParaRPr>
          </a:p>
          <a:p>
            <a:pPr indent="0" lvl="0" marL="0" rtl="0" algn="l">
              <a:spcBef>
                <a:spcPts val="0"/>
              </a:spcBef>
              <a:spcAft>
                <a:spcPts val="0"/>
              </a:spcAft>
              <a:buNone/>
            </a:pPr>
            <a:r>
              <a:rPr lang="en-US" sz="1400">
                <a:solidFill>
                  <a:srgbClr val="333333"/>
                </a:solidFill>
              </a:rPr>
              <a:t>We started using AWS quite heavily in 2013. And in 2014 it </a:t>
            </a:r>
            <a:r>
              <a:rPr lang="en-US" sz="1400">
                <a:solidFill>
                  <a:srgbClr val="333333"/>
                </a:solidFill>
              </a:rPr>
              <a:t>just took a couple of </a:t>
            </a:r>
            <a:r>
              <a:rPr lang="en-US" sz="1400">
                <a:solidFill>
                  <a:srgbClr val="333333"/>
                </a:solidFill>
              </a:rPr>
              <a:t>hours</a:t>
            </a:r>
            <a:r>
              <a:rPr lang="en-US" sz="1400">
                <a:solidFill>
                  <a:srgbClr val="333333"/>
                </a:solidFill>
              </a:rPr>
              <a:t>.</a:t>
            </a:r>
            <a:endParaRPr sz="1400">
              <a:solidFill>
                <a:srgbClr val="333333"/>
              </a:solidFill>
            </a:endParaRPr>
          </a:p>
          <a:p>
            <a:pPr indent="0" lvl="0" marL="0" rtl="0" algn="l">
              <a:spcBef>
                <a:spcPts val="0"/>
              </a:spcBef>
              <a:spcAft>
                <a:spcPts val="0"/>
              </a:spcAft>
              <a:buClr>
                <a:schemeClr val="dk1"/>
              </a:buClr>
              <a:buSzPts val="1100"/>
              <a:buFont typeface="Arial"/>
              <a:buNone/>
            </a:pPr>
            <a:r>
              <a:rPr lang="en-US" sz="1400">
                <a:solidFill>
                  <a:srgbClr val="333333"/>
                </a:solidFill>
              </a:rPr>
              <a:t>We really liked it.</a:t>
            </a:r>
            <a:endParaRPr sz="1400">
              <a:solidFill>
                <a:srgbClr val="333333"/>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584b9cab5_4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584b9cab5_4_3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400">
                <a:solidFill>
                  <a:srgbClr val="333333"/>
                </a:solidFill>
              </a:rPr>
              <a:t>Moving to AWS will also enable our teams to experiment with evolving methodologies such as microservices. So good things right?</a:t>
            </a:r>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467431c4b6_0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467431c4b6_0_10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400">
                <a:highlight>
                  <a:srgbClr val="FFFFFF"/>
                </a:highlight>
              </a:rPr>
              <a:t>Finally, With AWS, we’d get double layered protection </a:t>
            </a:r>
            <a:r>
              <a:rPr lang="en-US" sz="1400">
                <a:solidFill>
                  <a:schemeClr val="dk1"/>
                </a:solidFill>
                <a:highlight>
                  <a:srgbClr val="FFFFFF"/>
                </a:highlight>
              </a:rPr>
              <a:t>where the first layer of security offered by AWS and the second layer of security architecture was customised by us.</a:t>
            </a:r>
            <a:endParaRPr sz="1400">
              <a:solidFill>
                <a:schemeClr val="dk1"/>
              </a:solidFill>
              <a:highlight>
                <a:srgbClr val="FFFFFF"/>
              </a:highlight>
            </a:endParaRPr>
          </a:p>
          <a:p>
            <a:pPr indent="0" lvl="0" marL="0" rtl="0" algn="l">
              <a:spcBef>
                <a:spcPts val="0"/>
              </a:spcBef>
              <a:spcAft>
                <a:spcPts val="0"/>
              </a:spcAft>
              <a:buNone/>
            </a:pPr>
            <a:r>
              <a:t/>
            </a:r>
            <a:endParaRPr sz="1400">
              <a:solidFill>
                <a:schemeClr val="dk1"/>
              </a:solidFill>
              <a:highlight>
                <a:srgbClr val="FFFFFF"/>
              </a:highlight>
            </a:endParaRPr>
          </a:p>
          <a:p>
            <a:pPr indent="0" lvl="0" marL="0" rtl="0" algn="l">
              <a:spcBef>
                <a:spcPts val="0"/>
              </a:spcBef>
              <a:spcAft>
                <a:spcPts val="0"/>
              </a:spcAft>
              <a:buNone/>
            </a:pPr>
            <a:r>
              <a:rPr lang="en-US" sz="1400">
                <a:solidFill>
                  <a:schemeClr val="dk1"/>
                </a:solidFill>
                <a:highlight>
                  <a:srgbClr val="FFFFFF"/>
                </a:highlight>
              </a:rPr>
              <a:t>was an Added bonus</a:t>
            </a:r>
            <a:endParaRPr sz="1400">
              <a:solidFill>
                <a:schemeClr val="dk1"/>
              </a:solidFill>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67431c4b6_0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467431c4b6_0_8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400"/>
              <a:t>In 2013, we got ourselves a single AWS account that was shared by more than 30 teams in FT.</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67431c4b6_0_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467431c4b6_0_11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000"/>
              <a:t>After just one year</a:t>
            </a:r>
            <a:endParaRP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67431c4b6_0_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67431c4b6_0_12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400">
                <a:solidFill>
                  <a:schemeClr val="dk1"/>
                </a:solidFill>
              </a:rPr>
              <a:t>We ended up having</a:t>
            </a:r>
            <a:endParaRPr sz="1400">
              <a:solidFill>
                <a:schemeClr val="dk1"/>
              </a:solidFill>
            </a:endParaRPr>
          </a:p>
          <a:p>
            <a:pPr indent="-317500" lvl="0" marL="457200" rtl="0" algn="l">
              <a:spcBef>
                <a:spcPts val="0"/>
              </a:spcBef>
              <a:spcAft>
                <a:spcPts val="0"/>
              </a:spcAft>
              <a:buClr>
                <a:schemeClr val="dk1"/>
              </a:buClr>
              <a:buSzPts val="1400"/>
              <a:buChar char="●"/>
            </a:pPr>
            <a:r>
              <a:rPr lang="en-US" sz="1400">
                <a:solidFill>
                  <a:schemeClr val="dk1"/>
                </a:solidFill>
              </a:rPr>
              <a:t>More than 700 EC2 instances running. It was really hard to track who owned what.</a:t>
            </a:r>
            <a:endParaRPr sz="1400">
              <a:solidFill>
                <a:schemeClr val="dk1"/>
              </a:solidFill>
            </a:endParaRPr>
          </a:p>
          <a:p>
            <a:pPr indent="-317500" lvl="0" marL="457200" rtl="0" algn="l">
              <a:spcBef>
                <a:spcPts val="0"/>
              </a:spcBef>
              <a:spcAft>
                <a:spcPts val="0"/>
              </a:spcAft>
              <a:buClr>
                <a:schemeClr val="dk1"/>
              </a:buClr>
              <a:buSzPts val="1400"/>
              <a:buChar char="●"/>
            </a:pPr>
            <a:r>
              <a:rPr lang="en-US" sz="1400">
                <a:solidFill>
                  <a:schemeClr val="dk1"/>
                </a:solidFill>
              </a:rPr>
              <a:t>More than 250 TB of data stored in S3 (We had a lot of data on S3), costing us money. With no clear ownership</a:t>
            </a:r>
            <a:endParaRPr sz="1400">
              <a:solidFill>
                <a:schemeClr val="dk1"/>
              </a:solidFill>
            </a:endParaRPr>
          </a:p>
          <a:p>
            <a:pPr indent="-317500" lvl="0" marL="457200" rtl="0" algn="l">
              <a:spcBef>
                <a:spcPts val="0"/>
              </a:spcBef>
              <a:spcAft>
                <a:spcPts val="0"/>
              </a:spcAft>
              <a:buClr>
                <a:schemeClr val="dk1"/>
              </a:buClr>
              <a:buSzPts val="1400"/>
              <a:buChar char="●"/>
            </a:pPr>
            <a:r>
              <a:rPr lang="en-US" sz="1400">
                <a:solidFill>
                  <a:schemeClr val="dk1"/>
                </a:solidFill>
              </a:rPr>
              <a:t>300 users accessing the account</a:t>
            </a:r>
            <a:endParaRPr sz="1400">
              <a:solidFill>
                <a:schemeClr val="dk1"/>
              </a:solidFill>
            </a:endParaRPr>
          </a:p>
          <a:p>
            <a:pPr indent="-317500" lvl="0" marL="457200" rtl="0" algn="l">
              <a:spcBef>
                <a:spcPts val="0"/>
              </a:spcBef>
              <a:spcAft>
                <a:spcPts val="0"/>
              </a:spcAft>
              <a:buClr>
                <a:schemeClr val="dk1"/>
              </a:buClr>
              <a:buSzPts val="1400"/>
              <a:buChar char="●"/>
            </a:pPr>
            <a:r>
              <a:rPr lang="en-US" sz="1400">
                <a:solidFill>
                  <a:schemeClr val="dk1"/>
                </a:solidFill>
              </a:rPr>
              <a:t>More than 300 access keys with wider permissions running amok</a:t>
            </a:r>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45364492d1_0_4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45364492d1_0_46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400"/>
              <a:t>Also, </a:t>
            </a:r>
            <a:r>
              <a:rPr lang="en-US" sz="1400"/>
              <a:t>we lost one teams production clusters</a:t>
            </a:r>
            <a:r>
              <a:rPr lang="en-US" sz="1400"/>
              <a:t>. Just for a very short time. But we nearly lost a lot more</a:t>
            </a:r>
            <a:endParaRPr sz="1400"/>
          </a:p>
          <a:p>
            <a:pPr indent="0" lvl="0" marL="0" rtl="0" algn="l">
              <a:spcBef>
                <a:spcPts val="0"/>
              </a:spcBef>
              <a:spcAft>
                <a:spcPts val="0"/>
              </a:spcAft>
              <a:buNone/>
            </a:pPr>
            <a:r>
              <a:rPr lang="en-US" sz="1400"/>
              <a:t>Our alerts went off and we realized that a we lost one of Content’s production cluster in EU</a:t>
            </a:r>
            <a:endParaRPr sz="1400"/>
          </a:p>
          <a:p>
            <a:pPr indent="0" lvl="0" marL="0" rtl="0" algn="l">
              <a:spcBef>
                <a:spcPts val="0"/>
              </a:spcBef>
              <a:spcAft>
                <a:spcPts val="0"/>
              </a:spcAft>
              <a:buNone/>
            </a:pPr>
            <a:r>
              <a:rPr lang="en-US" sz="1400"/>
              <a:t>Fortunately the ansible playbook that was doing all the deleting was targeting instances that was tagged with a specific team tag. If it weren’t for the tag, we would have lost a lot of instances in EU.</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That’s when we realized the shared account set up was not really working for us. There were way too many risks.</a:t>
            </a:r>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67431c4b6_0_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67431c4b6_0_13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400">
                <a:solidFill>
                  <a:schemeClr val="dk1"/>
                </a:solidFill>
              </a:rPr>
              <a:t>The first and foremost risk being Security.</a:t>
            </a:r>
            <a:endParaRPr sz="1400">
              <a:solidFill>
                <a:schemeClr val="dk1"/>
              </a:solidFill>
            </a:endParaRPr>
          </a:p>
          <a:p>
            <a:pPr indent="0" lvl="0" marL="0" rtl="0" algn="l">
              <a:spcBef>
                <a:spcPts val="0"/>
              </a:spcBef>
              <a:spcAft>
                <a:spcPts val="0"/>
              </a:spcAft>
              <a:buNone/>
            </a:pPr>
            <a:r>
              <a:rPr lang="en-US" sz="1400">
                <a:solidFill>
                  <a:schemeClr val="dk1"/>
                </a:solidFill>
              </a:rPr>
              <a:t>We thought</a:t>
            </a:r>
            <a:endParaRPr sz="1400">
              <a:solidFill>
                <a:schemeClr val="dk1"/>
              </a:solidFill>
            </a:endParaRPr>
          </a:p>
          <a:p>
            <a:pPr indent="0" lvl="0" marL="0" rtl="0" algn="l">
              <a:lnSpc>
                <a:spcPct val="115000"/>
              </a:lnSpc>
              <a:spcBef>
                <a:spcPts val="0"/>
              </a:spcBef>
              <a:spcAft>
                <a:spcPts val="0"/>
              </a:spcAft>
              <a:buNone/>
            </a:pPr>
            <a:r>
              <a:rPr lang="en-US" sz="1400">
                <a:solidFill>
                  <a:srgbClr val="222222"/>
                </a:solidFill>
                <a:highlight>
                  <a:schemeClr val="lt1"/>
                </a:highlight>
              </a:rPr>
              <a:t>It would be good if we could</a:t>
            </a:r>
            <a:r>
              <a:rPr lang="en-US" sz="1400">
                <a:solidFill>
                  <a:srgbClr val="222222"/>
                </a:solidFill>
                <a:highlight>
                  <a:schemeClr val="lt1"/>
                </a:highlight>
              </a:rPr>
              <a:t> reduce the blast radius in event of a security breach by having fewer resources, fewer access key and fewer users.</a:t>
            </a:r>
            <a:endParaRPr sz="1400">
              <a:solidFill>
                <a:schemeClr val="dk1"/>
              </a:solidFill>
            </a:endParaRPr>
          </a:p>
          <a:p>
            <a:pPr indent="0" lvl="0" marL="0" rtl="0" algn="l">
              <a:lnSpc>
                <a:spcPct val="115000"/>
              </a:lnSpc>
              <a:spcBef>
                <a:spcPts val="0"/>
              </a:spcBef>
              <a:spcAft>
                <a:spcPts val="0"/>
              </a:spcAft>
              <a:buNone/>
            </a:pPr>
            <a:r>
              <a:rPr lang="en-US" sz="1400">
                <a:solidFill>
                  <a:srgbClr val="222222"/>
                </a:solidFill>
                <a:highlight>
                  <a:schemeClr val="lt1"/>
                </a:highlight>
              </a:rPr>
              <a:t>Give least privileged access to data and resources</a:t>
            </a:r>
            <a:endParaRPr sz="1400">
              <a:solidFill>
                <a:srgbClr val="222222"/>
              </a:solidFill>
              <a:highlight>
                <a:schemeClr val="lt1"/>
              </a:highlight>
            </a:endParaRPr>
          </a:p>
          <a:p>
            <a:pPr indent="0" lvl="0" marL="0" rtl="0" algn="l">
              <a:spcBef>
                <a:spcPts val="0"/>
              </a:spcBef>
              <a:spcAft>
                <a:spcPts val="0"/>
              </a:spcAft>
              <a:buNone/>
            </a:pPr>
            <a:r>
              <a:t/>
            </a:r>
            <a:endParaRPr sz="14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467431c4b6_0_1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467431c4b6_0_15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Money was still a concern for us. We</a:t>
            </a:r>
            <a:r>
              <a:rPr lang="en-US" sz="1400">
                <a:solidFill>
                  <a:srgbClr val="222222"/>
                </a:solidFill>
                <a:highlight>
                  <a:schemeClr val="lt1"/>
                </a:highlight>
              </a:rPr>
              <a:t> really wanted clearer ownership of resources and better cost attribution.</a:t>
            </a:r>
            <a:endParaRPr sz="1400">
              <a:solidFill>
                <a:srgbClr val="222222"/>
              </a:solidFill>
              <a:highlight>
                <a:schemeClr val="lt1"/>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467431c4b6_0_1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467431c4b6_0_16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400">
                <a:solidFill>
                  <a:schemeClr val="dk1"/>
                </a:solidFill>
              </a:rPr>
              <a:t>So in 2014, we moved from a single shared account architecture to a multiple account architecture.</a:t>
            </a:r>
            <a:endParaRPr sz="1400">
              <a:solidFill>
                <a:schemeClr val="dk1"/>
              </a:solidFill>
            </a:endParaRPr>
          </a:p>
          <a:p>
            <a:pPr indent="0" lvl="0" marL="0" rtl="0" algn="l">
              <a:spcBef>
                <a:spcPts val="0"/>
              </a:spcBef>
              <a:spcAft>
                <a:spcPts val="0"/>
              </a:spcAft>
              <a:buNone/>
            </a:pPr>
            <a:r>
              <a:t/>
            </a: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67431c4b6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467431c4b6_0_4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400">
                <a:solidFill>
                  <a:schemeClr val="dk1"/>
                </a:solidFill>
              </a:rPr>
              <a:t>The Financial Times</a:t>
            </a:r>
            <a:r>
              <a:rPr lang="en-US" sz="1400">
                <a:solidFill>
                  <a:schemeClr val="dk1"/>
                </a:solidFill>
              </a:rPr>
              <a:t> first moved to AWS in 2013. We started with one large account shared by dozens of teams. While this gave us loads of benefits, we quickly found that there were lots of security problems we didn’t really consider with single account architecture.</a:t>
            </a:r>
            <a:endParaRPr sz="1400">
              <a:solidFill>
                <a:schemeClr val="dk1"/>
              </a:solidFill>
            </a:endParaRPr>
          </a:p>
          <a:p>
            <a:pPr indent="0" lvl="0" marL="0" rtl="0" algn="l">
              <a:spcBef>
                <a:spcPts val="0"/>
              </a:spcBef>
              <a:spcAft>
                <a:spcPts val="0"/>
              </a:spcAft>
              <a:buNone/>
            </a:pPr>
            <a:r>
              <a:rPr lang="en-US" sz="1400">
                <a:solidFill>
                  <a:schemeClr val="dk1"/>
                </a:solidFill>
              </a:rPr>
              <a:t>Our tech directors were really frustrated because it became very hard to keep track of incidents.</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US" sz="1400">
                <a:solidFill>
                  <a:schemeClr val="dk1"/>
                </a:solidFill>
              </a:rPr>
              <a:t>But today we have small, clean accounts - so this talk is going to be about how we managed to turn it around?</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US" sz="1400">
                <a:solidFill>
                  <a:schemeClr val="dk1"/>
                </a:solidFill>
              </a:rPr>
              <a:t>I am going to talk a bit about our journey from moving away from datacenters to using AWS</a:t>
            </a:r>
            <a:endParaRPr sz="1400">
              <a:solidFill>
                <a:schemeClr val="dk1"/>
              </a:solidFill>
            </a:endParaRPr>
          </a:p>
          <a:p>
            <a:pPr indent="0" lvl="0" marL="0" rtl="0" algn="l">
              <a:spcBef>
                <a:spcPts val="0"/>
              </a:spcBef>
              <a:spcAft>
                <a:spcPts val="0"/>
              </a:spcAft>
              <a:buClr>
                <a:schemeClr val="dk1"/>
              </a:buClr>
              <a:buSzPts val="1100"/>
              <a:buFont typeface="Arial"/>
              <a:buNone/>
            </a:pPr>
            <a:r>
              <a:rPr lang="en-US" sz="1400">
                <a:solidFill>
                  <a:schemeClr val="dk1"/>
                </a:solidFill>
              </a:rPr>
              <a:t>Problems we faced with a single large shared account</a:t>
            </a:r>
            <a:endParaRPr sz="1400">
              <a:solidFill>
                <a:schemeClr val="dk1"/>
              </a:solidFill>
            </a:endParaRPr>
          </a:p>
          <a:p>
            <a:pPr indent="0" lvl="0" marL="0" rtl="0" algn="l">
              <a:spcBef>
                <a:spcPts val="0"/>
              </a:spcBef>
              <a:spcAft>
                <a:spcPts val="0"/>
              </a:spcAft>
              <a:buClr>
                <a:schemeClr val="dk1"/>
              </a:buClr>
              <a:buSzPts val="1100"/>
              <a:buFont typeface="Arial"/>
              <a:buNone/>
            </a:pPr>
            <a:r>
              <a:rPr lang="en-US" sz="1400">
                <a:solidFill>
                  <a:schemeClr val="dk1"/>
                </a:solidFill>
              </a:rPr>
              <a:t>And the motivations to move from a single account to multiple accounts</a:t>
            </a:r>
            <a:endParaRPr sz="1400">
              <a:solidFill>
                <a:schemeClr val="dk1"/>
              </a:solidFill>
            </a:endParaRPr>
          </a:p>
          <a:p>
            <a:pPr indent="0" lvl="0" marL="0" rtl="0" algn="l">
              <a:spcBef>
                <a:spcPts val="0"/>
              </a:spcBef>
              <a:spcAft>
                <a:spcPts val="0"/>
              </a:spcAft>
              <a:buClr>
                <a:schemeClr val="dk1"/>
              </a:buClr>
              <a:buSzPts val="1100"/>
              <a:buFont typeface="Arial"/>
              <a:buNone/>
            </a:pPr>
            <a:r>
              <a:rPr lang="en-US" sz="1400">
                <a:solidFill>
                  <a:schemeClr val="dk1"/>
                </a:solidFill>
              </a:rPr>
              <a:t>And how we made sure the AWS resources were compliant to FT standards</a:t>
            </a:r>
            <a:endParaRPr sz="140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467431c4b6_0_1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467431c4b6_0_14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Today we have 600+ workloads running across 50+ AWS accounts. </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Our delivery teams were very excited. We gave delivery teams flexibility to do what they want to do but we realized that costs and security were not a major concern for them!</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They cared more about getting things done.</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So we implemented a few rules to make sure the resources created comply to certain restrictions.</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We started with…..</a:t>
            </a:r>
            <a:endParaRPr sz="1400">
              <a:solidFill>
                <a:srgbClr val="222222"/>
              </a:solidFill>
              <a:highlight>
                <a:schemeClr val="lt1"/>
              </a:highlight>
            </a:endParaRPr>
          </a:p>
          <a:p>
            <a:pPr indent="0" lvl="0" marL="0" rtl="0" algn="l">
              <a:spcBef>
                <a:spcPts val="0"/>
              </a:spcBef>
              <a:spcAft>
                <a:spcPts val="0"/>
              </a:spcAft>
              <a:buNone/>
            </a:pPr>
            <a:r>
              <a:t/>
            </a:r>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467431c4b6_0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467431c4b6_0_15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000"/>
              <a:t>Security!</a:t>
            </a:r>
            <a:endParaRPr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467431c4b6_0_1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467431c4b6_0_17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We started by restricting access to AWS accounts based on AD groups using Saml.</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spcBef>
                <a:spcPts val="0"/>
              </a:spcBef>
              <a:spcAft>
                <a:spcPts val="0"/>
              </a:spcAft>
              <a:buNone/>
            </a:pPr>
            <a:r>
              <a:t/>
            </a:r>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4584b9cab5_4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4584b9cab5_4_4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The way it works is, we have AD groups for teams.</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Lets say I am trying to login to the AWS account that my team has access to.</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I am going to browse to the AD FS site. ADFS is active directory federation service. It is a microsoft software that provides single sign on access to systems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The sign in page would authenticate me against AD by asking me for my AD credentials</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Then my browser would receive a saml assertion in the form on an authentication response from ADFS</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Then my browser would post the saml assertion to the AWS sign in endpoint to request for temporary security credentials and a sign in link</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My browser would receive the signin like and redirect me to the management console.</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Now that we have restricted access to AWS accounts, </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400" u="sng">
                <a:solidFill>
                  <a:schemeClr val="hlink"/>
                </a:solidFill>
                <a:hlinkClick r:id="rId2"/>
              </a:rPr>
              <a:t>https://aws.amazon.com/blogs/security/how-to-establish-federated-access-to-your-aws-resources-by-using-active-directory-user-attributes/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400"/>
              <a:t>https://sites.google.com/a/ft.com/security/technology/authentication/awslogin-s3o</a:t>
            </a:r>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467431c4b6_0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467431c4b6_0_18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we wanted to r</a:t>
            </a:r>
            <a:r>
              <a:rPr lang="en-US" sz="1400">
                <a:solidFill>
                  <a:srgbClr val="222222"/>
                </a:solidFill>
                <a:highlight>
                  <a:schemeClr val="lt1"/>
                </a:highlight>
              </a:rPr>
              <a:t>estrict permissions on what users can do with resources on the AWS accounts that they were allowed to login to using roles.</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As you can see, we have two roles a user can assume. The FT-Engineer and the FT-IAM-Admin role.</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By default all users who have access to login to an AWS account would be able to assue the FT-Engineer role. This still gives one the power to create and change most things in AWS</a:t>
            </a:r>
            <a:endParaRPr sz="1400">
              <a:solidFill>
                <a:srgbClr val="222222"/>
              </a:solidFill>
              <a:highlight>
                <a:schemeClr val="lt1"/>
              </a:highlight>
            </a:endParaRPr>
          </a:p>
          <a:p>
            <a:pPr indent="0" lvl="0" marL="0" rtl="0" algn="l">
              <a:spcBef>
                <a:spcPts val="0"/>
              </a:spcBef>
              <a:spcAft>
                <a:spcPts val="0"/>
              </a:spcAft>
              <a:buNone/>
            </a:pPr>
            <a:r>
              <a:rPr lang="en-US" sz="1400">
                <a:solidFill>
                  <a:srgbClr val="333333"/>
                </a:solidFill>
                <a:highlight>
                  <a:srgbClr val="FFFFFF"/>
                </a:highlight>
              </a:rPr>
              <a:t>but if one were to make potentially risky changes to security policies and networking, we only allow named users and those users should be AWS certified.</a:t>
            </a:r>
            <a:endParaRPr sz="1400">
              <a:solidFill>
                <a:srgbClr val="333333"/>
              </a:solidFill>
              <a:highlight>
                <a:srgbClr val="FFFFFF"/>
              </a:highlight>
            </a:endParaRPr>
          </a:p>
          <a:p>
            <a:pPr indent="0" lvl="0" marL="0" rtl="0" algn="l">
              <a:spcBef>
                <a:spcPts val="0"/>
              </a:spcBef>
              <a:spcAft>
                <a:spcPts val="0"/>
              </a:spcAft>
              <a:buNone/>
            </a:pPr>
            <a:r>
              <a:t/>
            </a:r>
            <a:endParaRPr sz="1400">
              <a:solidFill>
                <a:srgbClr val="333333"/>
              </a:solidFill>
              <a:highlight>
                <a:srgbClr val="FFFFFF"/>
              </a:highlight>
            </a:endParaRPr>
          </a:p>
          <a:p>
            <a:pPr indent="0" lvl="0" marL="0" rtl="0" algn="l">
              <a:spcBef>
                <a:spcPts val="0"/>
              </a:spcBef>
              <a:spcAft>
                <a:spcPts val="0"/>
              </a:spcAft>
              <a:buNone/>
            </a:pPr>
            <a:r>
              <a:rPr lang="en-US" sz="1400">
                <a:solidFill>
                  <a:srgbClr val="333333"/>
                </a:solidFill>
                <a:highlight>
                  <a:srgbClr val="FFFFFF"/>
                </a:highlight>
              </a:rPr>
              <a:t>By doing so, we managed to restrict access to data and resources in our aWS accounts.</a:t>
            </a:r>
            <a:endParaRPr sz="1400">
              <a:solidFill>
                <a:srgbClr val="333333"/>
              </a:solidFill>
              <a:highlight>
                <a:srgbClr val="FFFFFF"/>
              </a:highligh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467431c4b6_0_1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467431c4b6_0_18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Now that we secured access to our accounts and resources, we wanted to </a:t>
            </a:r>
            <a:r>
              <a:rPr lang="en-US" sz="1400">
                <a:solidFill>
                  <a:srgbClr val="222222"/>
                </a:solidFill>
                <a:highlight>
                  <a:schemeClr val="lt1"/>
                </a:highlight>
              </a:rPr>
              <a:t>identify  the critical resources which is of security concern and costing us money and figured out they were EC2, S3 and IAM.</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spcBef>
                <a:spcPts val="0"/>
              </a:spcBef>
              <a:spcAft>
                <a:spcPts val="0"/>
              </a:spcAft>
              <a:buNone/>
            </a:pPr>
            <a:r>
              <a:t/>
            </a:r>
            <a:endParaRPr sz="1400">
              <a:solidFill>
                <a:srgbClr val="222222"/>
              </a:solidFill>
              <a:highlight>
                <a:schemeClr val="lt1"/>
              </a:highligh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467431c4b6_0_2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67431c4b6_0_20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And then we realized, back when we had one account, it was really hard for us to manually go through all the resources and see if they were compliant. Now we have more than 50 accounts and it is going to be even harder if we were to do things manually.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If we want to police things across 50+ accounts, it need to be done fairly, consistently and with less manual intervention. So we wrote module and called it composer which was deployed across all the AWS accounts that does compliance.</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Composer modules are made of resource definitions, which is the desired configuration of an AWS resource, a lambda job, written in python which checks the current configuration of a resource against the desired configuration and sends it to AWS config</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spcBef>
                <a:spcPts val="0"/>
              </a:spcBef>
              <a:spcAft>
                <a:spcPts val="0"/>
              </a:spcAft>
              <a:buNone/>
            </a:pPr>
            <a:r>
              <a:t/>
            </a:r>
            <a:endParaRPr sz="1400">
              <a:solidFill>
                <a:srgbClr val="222222"/>
              </a:solidFill>
              <a:highlight>
                <a:schemeClr val="lt1"/>
              </a:highligh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467431c4b6_0_2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467431c4b6_0_20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So what is AWS config </a:t>
            </a:r>
            <a:r>
              <a:rPr lang="en-US" sz="1400">
                <a:solidFill>
                  <a:srgbClr val="222222"/>
                </a:solidFill>
                <a:highlight>
                  <a:schemeClr val="lt1"/>
                </a:highlight>
              </a:rPr>
              <a:t>for those of you who dont know.</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Config is a service offered by AWS which evaluates the configuration of the AWS resources.</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It is used to automate the evaluation of recorded configurations against desired configurations of our AWS resources and report on it.</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spcBef>
                <a:spcPts val="0"/>
              </a:spcBef>
              <a:spcAft>
                <a:spcPts val="0"/>
              </a:spcAft>
              <a:buNone/>
            </a:pPr>
            <a:r>
              <a:t/>
            </a:r>
            <a:endParaRPr sz="1400">
              <a:solidFill>
                <a:srgbClr val="222222"/>
              </a:solidFill>
              <a:highlight>
                <a:schemeClr val="lt1"/>
              </a:highligh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467431c4b6_0_2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467431c4b6_0_21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400">
                <a:solidFill>
                  <a:srgbClr val="222222"/>
                </a:solidFill>
                <a:highlight>
                  <a:schemeClr val="lt1"/>
                </a:highlight>
              </a:rPr>
              <a:t>This is how an AWS config dashboard looks like.</a:t>
            </a:r>
            <a:endParaRPr sz="1400">
              <a:solidFill>
                <a:srgbClr val="222222"/>
              </a:solidFill>
              <a:highlight>
                <a:schemeClr val="lt1"/>
              </a:highlight>
            </a:endParaRPr>
          </a:p>
          <a:p>
            <a:pPr indent="0" lvl="0" marL="0" rtl="0" algn="l">
              <a:spcBef>
                <a:spcPts val="0"/>
              </a:spcBef>
              <a:spcAft>
                <a:spcPts val="0"/>
              </a:spcAft>
              <a:buNone/>
            </a:pPr>
            <a:r>
              <a:rPr lang="en-US" sz="1400">
                <a:solidFill>
                  <a:srgbClr val="222222"/>
                </a:solidFill>
                <a:highlight>
                  <a:schemeClr val="lt1"/>
                </a:highlight>
              </a:rPr>
              <a:t>In AWS Config, you define rules for every configuration you want to check.</a:t>
            </a:r>
            <a:endParaRPr sz="1400">
              <a:solidFill>
                <a:srgbClr val="222222"/>
              </a:solidFill>
              <a:highlight>
                <a:schemeClr val="lt1"/>
              </a:highlight>
            </a:endParaRPr>
          </a:p>
          <a:p>
            <a:pPr indent="0" lvl="0" marL="0" rtl="0" algn="l">
              <a:spcBef>
                <a:spcPts val="0"/>
              </a:spcBef>
              <a:spcAft>
                <a:spcPts val="0"/>
              </a:spcAft>
              <a:buNone/>
            </a:pPr>
            <a:r>
              <a:rPr lang="en-US" sz="1400">
                <a:solidFill>
                  <a:srgbClr val="222222"/>
                </a:solidFill>
                <a:highlight>
                  <a:schemeClr val="lt1"/>
                </a:highlight>
              </a:rPr>
              <a:t>As you can see, it says we have 7 AWS resources that does not comply with our desired configuration rule for that resource.</a:t>
            </a:r>
            <a:endParaRPr sz="1400">
              <a:solidFill>
                <a:srgbClr val="222222"/>
              </a:solidFill>
              <a:highlight>
                <a:schemeClr val="lt1"/>
              </a:highligh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467431c4b6_0_2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467431c4b6_0_22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400">
                <a:solidFill>
                  <a:srgbClr val="222222"/>
                </a:solidFill>
                <a:highlight>
                  <a:schemeClr val="lt1"/>
                </a:highlight>
              </a:rPr>
              <a:t>Lets take IAM as an example. Identity Access management, also affectionately referred to as IAM,  is used for controlling users access to AWS resources.</a:t>
            </a:r>
            <a:endParaRPr sz="1400">
              <a:solidFill>
                <a:srgbClr val="222222"/>
              </a:solidFill>
              <a:highlight>
                <a:schemeClr val="lt1"/>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67431c4b6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67431c4b6_0_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400">
                <a:solidFill>
                  <a:schemeClr val="dk1"/>
                </a:solidFill>
              </a:rPr>
              <a:t>Hi. I am Jermila Dhas. </a:t>
            </a:r>
            <a:r>
              <a:rPr lang="en-US" sz="1400">
                <a:solidFill>
                  <a:schemeClr val="dk1"/>
                </a:solidFill>
              </a:rPr>
              <a:t>I am a senior engineer at the Financial Times and I am a huge fan of Disney’s Frozen, musical theatre, a good steak steak and kpop.</a:t>
            </a:r>
            <a:endParaRPr sz="1400">
              <a:solidFill>
                <a:schemeClr val="dk1"/>
              </a:solidFill>
            </a:endParaRPr>
          </a:p>
          <a:p>
            <a:pPr indent="0" lvl="0" marL="0" rtl="0" algn="l">
              <a:spcBef>
                <a:spcPts val="0"/>
              </a:spcBef>
              <a:spcAft>
                <a:spcPts val="0"/>
              </a:spcAft>
              <a:buClr>
                <a:schemeClr val="dk1"/>
              </a:buClr>
              <a:buSzPts val="1100"/>
              <a:buFont typeface="Arial"/>
              <a:buNone/>
            </a:pPr>
            <a:r>
              <a:rPr lang="en-US" sz="1400">
                <a:solidFill>
                  <a:schemeClr val="dk1"/>
                </a:solidFill>
              </a:rPr>
              <a:t>Currently I work in a team who support and maintain backend Content API’s, working with AWS, kubernetes, docker and Go microservices. </a:t>
            </a:r>
            <a:endParaRPr sz="1400">
              <a:solidFill>
                <a:schemeClr val="dk1"/>
              </a:solidFill>
            </a:endParaRPr>
          </a:p>
          <a:p>
            <a:pPr indent="0" lvl="0" marL="0" rtl="0" algn="l">
              <a:spcBef>
                <a:spcPts val="0"/>
              </a:spcBef>
              <a:spcAft>
                <a:spcPts val="0"/>
              </a:spcAft>
              <a:buNone/>
            </a:pPr>
            <a:r>
              <a:t/>
            </a:r>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467431c4b6_0_2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467431c4b6_0_22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When we had one large aws account, we have more than 300 IAM users and some of them had wildcards in the policies attached to them. Policies with wildcards in them can be very destructive. The resources running our website, membership and content platform were all in the large account. So it was a major security concern. we lost our production clusters once, We didn’t really want to do it again</a:t>
            </a:r>
            <a:endParaRPr sz="1400">
              <a:solidFill>
                <a:srgbClr val="222222"/>
              </a:solidFill>
              <a:highlight>
                <a:schemeClr val="lt1"/>
              </a:highligh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467431c4b6_0_2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467431c4b6_0_23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After moving to smaller accounts, we gave IAM admin privileges to a few named users who were AWS certified. We empowered the team to do what they want to do as the blast radius for a security breach was minimized. But unfortunately wildcards in policies were still a thing. </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467431c4b6_0_2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467431c4b6_0_23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So we implemented AWS config rules to define the restrictions on IAM policies and users.</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I am not going to go through all of them. If you are interested to know more about the policies we have, please feel free to come and have a chat with me after this talk.</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I am going to talk about a few of my favourite ones</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https://cloudenablement.in.ft.com/aws/governance/iam_policy_rules/</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467431c4b6_0_2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467431c4b6_0_24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We</a:t>
            </a:r>
            <a:r>
              <a:rPr lang="en-US" sz="1400">
                <a:solidFill>
                  <a:srgbClr val="222222"/>
                </a:solidFill>
                <a:highlight>
                  <a:schemeClr val="lt1"/>
                </a:highlight>
              </a:rPr>
              <a:t> encourage frequent rotation of AWS access keys. </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We have a config rule which flags Keys older than 90 days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We have a service which deactivates keys older than 180 days but with sufficient warning (move to next slide)</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467431c4b6_0_2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467431c4b6_0_25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We do give the team fair warning before deactivating the access key. This is an example of an email that gets sent to the team when a key is closer to expiry.</a:t>
            </a:r>
            <a:endParaRPr sz="1400">
              <a:solidFill>
                <a:srgbClr val="222222"/>
              </a:solidFill>
              <a:highlight>
                <a:schemeClr val="lt1"/>
              </a:highlight>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467431c4b6_0_2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467431c4b6_0_25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My next favourite, wildcards!</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We implemented AWS config r</a:t>
            </a:r>
            <a:r>
              <a:rPr lang="en-US" sz="1400">
                <a:solidFill>
                  <a:srgbClr val="222222"/>
                </a:solidFill>
                <a:highlight>
                  <a:schemeClr val="lt1"/>
                </a:highlight>
              </a:rPr>
              <a:t>ules to flag IAM policies that has elevated permissions on critical resources.VPC for example</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By elevated, I mean s3 action * on resource * which can be quite destructive because you are giving permission to do things on all the S3 buckets in that account</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That brings us to the next resource </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4678176c14_2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678176c14_2_3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S3.</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A specific public S3 bucket is possibly at a risk of exposing personal and sensitive information to the public.</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So we implements an config rule to check if the buckets in an account are public and report on it. The main reason behind this rule was GDPR.</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So what happens if a S3 bucket is public?</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4678176c14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4678176c14_2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We wrote a service and called it the Governaton.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It quarantines S3 buckets if it is public and terminates EC2 instances if the EC2 instance doesn’t comply with certain standards which I’ll be talking about later.</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Ask AG how/where it runs</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Explain how the governator works</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https://cloudenablement.in.ft.com/aws/governance/ec2_policy_rules/</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So what happens if an S3 bucket is public?</a:t>
            </a:r>
            <a:endParaRPr sz="1400">
              <a:solidFill>
                <a:srgbClr val="222222"/>
              </a:solidFill>
              <a:highlight>
                <a:schemeClr val="lt1"/>
              </a:highlight>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4678176c14_2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4678176c14_2_3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If a S3 bucket is public and doesn’t have any bucket policies set to restrict the access of data within the S3 bucket, governator, a service we implemented, applies a bucket policy that restricts to only those able to login to the console, so as to manage the ACL’s and the bucket policies. This happens within a 24 hour window of the mis-configured bucket.</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https://cloudenablement.in.ft.com/aws/governance/tagging_policy_rules/</a:t>
            </a:r>
            <a:endParaRPr sz="1400">
              <a:solidFill>
                <a:srgbClr val="222222"/>
              </a:solidFill>
              <a:highlight>
                <a:schemeClr val="lt1"/>
              </a:highlight>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465b4818bd_1_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465b4818bd_1_10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We notify the team about quarantining the S3 bucket.  Once they have fixed permissions on the S3 bucket, </a:t>
            </a:r>
            <a:endParaRPr sz="1400">
              <a:solidFill>
                <a:srgbClr val="222222"/>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467431c4b6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67431c4b6_0_2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We are</a:t>
            </a:r>
            <a:r>
              <a:rPr lang="en-US" sz="1400">
                <a:solidFill>
                  <a:srgbClr val="222222"/>
                </a:solidFill>
                <a:highlight>
                  <a:schemeClr val="lt1"/>
                </a:highlight>
              </a:rPr>
              <a:t> one of the world’s leading business news organisations. The FT has been around for a 130 years with a record paying readership of more than 930,000, three-quarters of which are digital subscriptions.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As a news organization, content and the website are really critical to our business. The FT believes in investing a lot in technology and empower teams to make technological decisions. So if you really want to work in an environment like that, </a:t>
            </a:r>
            <a:endParaRPr sz="1400">
              <a:solidFill>
                <a:srgbClr val="222222"/>
              </a:solidFill>
              <a:highlight>
                <a:schemeClr val="lt1"/>
              </a:highlight>
            </a:endParaRPr>
          </a:p>
          <a:p>
            <a:pPr indent="0" lvl="0" marL="0" rtl="0" algn="l">
              <a:spcBef>
                <a:spcPts val="0"/>
              </a:spcBef>
              <a:spcAft>
                <a:spcPts val="0"/>
              </a:spcAft>
              <a:buNone/>
            </a:pPr>
            <a:r>
              <a:t/>
            </a:r>
            <a:endParaRPr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4678176c14_2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4678176c14_2_4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We send them a job well done email :)</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These are very few things that we do to secure our resources. Now I am going to talk about our second concern; saving money!</a:t>
            </a:r>
            <a:endParaRPr sz="1400">
              <a:solidFill>
                <a:srgbClr val="222222"/>
              </a:solidFill>
              <a:highlight>
                <a:schemeClr val="lt1"/>
              </a:highlight>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4678176c14_2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4678176c14_2_5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saving money!</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The first service that would spring to ones mind would be Ec2</a:t>
            </a:r>
            <a:endParaRPr sz="1400">
              <a:solidFill>
                <a:srgbClr val="222222"/>
              </a:solidFill>
              <a:highlight>
                <a:schemeClr val="lt1"/>
              </a:highlight>
            </a:endParaRPr>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456ecc5658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456ecc5658_1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EC2! because they are very expensive</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It costed us a lot of money and we had no way to find out which team owned what and made cost attribution difficult.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So we encouraged teams to tag their EC2 instances with their team emailt. If they didn’t,</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 </a:t>
            </a:r>
            <a:endParaRPr sz="1400">
              <a:solidFill>
                <a:srgbClr val="222222"/>
              </a:solidFill>
              <a:highlight>
                <a:schemeClr val="lt1"/>
              </a:highlight>
            </a:endParaRPr>
          </a:p>
          <a:p>
            <a:pPr indent="0" lvl="0" marL="0" rtl="0" algn="l">
              <a:spcBef>
                <a:spcPts val="0"/>
              </a:spcBef>
              <a:spcAft>
                <a:spcPts val="0"/>
              </a:spcAft>
              <a:buNone/>
            </a:pPr>
            <a:r>
              <a:t/>
            </a:r>
            <a:endParaRPr sz="1400">
              <a:solidFill>
                <a:srgbClr val="222222"/>
              </a:solidFill>
              <a:highlight>
                <a:schemeClr val="lt1"/>
              </a:highlight>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4678176c14_2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4678176c14_2_5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in came the governator, threatening to terminate the EC2 instances.</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Explain how it works</a:t>
            </a:r>
            <a:endParaRPr sz="1400">
              <a:solidFill>
                <a:srgbClr val="222222"/>
              </a:solidFill>
              <a:highlight>
                <a:schemeClr val="lt1"/>
              </a:highlight>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465b4818bd_1_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465b4818bd_1_10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rgbClr val="FFFFFF"/>
                </a:highlight>
              </a:rPr>
              <a:t>We give teams 2 hours before Governator terminates the instances. We send a notification to the email address attached to the AWS account in which the instance is running in, with information about why the EC2 instance is scheduled for termination. We did this because we wanted clearer ownership for better cost attribution</a:t>
            </a:r>
            <a:endParaRPr sz="1400">
              <a:solidFill>
                <a:srgbClr val="222222"/>
              </a:solidFill>
              <a:highlight>
                <a:srgbClr val="FFFFFF"/>
              </a:highlight>
            </a:endParaRPr>
          </a:p>
          <a:p>
            <a:pPr indent="0" lvl="0" marL="0" rtl="0" algn="l">
              <a:lnSpc>
                <a:spcPct val="115000"/>
              </a:lnSpc>
              <a:spcBef>
                <a:spcPts val="0"/>
              </a:spcBef>
              <a:spcAft>
                <a:spcPts val="0"/>
              </a:spcAft>
              <a:buNone/>
            </a:pPr>
            <a:r>
              <a:t/>
            </a:r>
            <a:endParaRPr sz="1400">
              <a:solidFill>
                <a:srgbClr val="222222"/>
              </a:solidFill>
              <a:highlight>
                <a:srgbClr val="FFFFFF"/>
              </a:highlight>
            </a:endParaRPr>
          </a:p>
          <a:p>
            <a:pPr indent="0" lvl="0" marL="0" rtl="0" algn="l">
              <a:lnSpc>
                <a:spcPct val="115000"/>
              </a:lnSpc>
              <a:spcBef>
                <a:spcPts val="0"/>
              </a:spcBef>
              <a:spcAft>
                <a:spcPts val="0"/>
              </a:spcAft>
              <a:buNone/>
            </a:pPr>
            <a:r>
              <a:rPr lang="en-US" sz="1400">
                <a:solidFill>
                  <a:srgbClr val="222222"/>
                </a:solidFill>
                <a:highlight>
                  <a:srgbClr val="FFFFFF"/>
                </a:highlight>
              </a:rPr>
              <a:t>We also realized we can save more monies by</a:t>
            </a:r>
            <a:endParaRPr sz="1400">
              <a:solidFill>
                <a:srgbClr val="222222"/>
              </a:solidFill>
              <a:highlight>
                <a:srgbClr val="FFFFFF"/>
              </a:highlight>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4678176c14_2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4678176c14_2_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Moving away from RHEL.</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So we implemented AWS config rules to:</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Flag instances running on RHEL</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We encouraged teams to move from RHEL to Amazon Linux or CoreOS if using containers</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We approximated the savings to be 500 dollars for every server that was migrated in terms or license and usage.</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4678176c14_2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4678176c14_2_1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Flag instances running on old generation instance type like T1, M1, M2, M3, C1 and R3.</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We encouraged teams to migrate to current generation instances to save money and benefit from higher performance hardware.</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Last week we migrated 30 servers from m3.large to m5.large. The savings were approximated to be 27 dollars per instance.</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We saved 810 dollars!</a:t>
            </a:r>
            <a:r>
              <a:rPr lang="en-US" sz="1400">
                <a:solidFill>
                  <a:srgbClr val="222222"/>
                </a:solidFill>
                <a:highlight>
                  <a:schemeClr val="lt1"/>
                </a:highlight>
              </a:rPr>
              <a:t> This doesn’t sound like a lot, but, this all adds up every month</a:t>
            </a:r>
            <a:endParaRPr sz="1400">
              <a:solidFill>
                <a:srgbClr val="222222"/>
              </a:solidFill>
              <a:highlight>
                <a:schemeClr val="lt1"/>
              </a:highlight>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4678176c14_2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4678176c14_2_2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Flag EBS volumes that are no longer attached to an EC2 instance and notified the team.</a:t>
            </a:r>
            <a:endParaRPr sz="1400">
              <a:solidFill>
                <a:srgbClr val="222222"/>
              </a:solidFill>
              <a:highlight>
                <a:schemeClr val="lt1"/>
              </a:highlight>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4678176c14_2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4678176c14_2_2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Flag Elastic Load balancers and application load balancers which did not have any registered instances.</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By deleting unused ELB’s and ALB’s we approximated the savings to be 240 dollars per load balancer</a:t>
            </a:r>
            <a:r>
              <a:rPr lang="en-US" sz="1400">
                <a:solidFill>
                  <a:srgbClr val="222222"/>
                </a:solidFill>
                <a:highlight>
                  <a:schemeClr val="lt1"/>
                </a:highlight>
              </a:rPr>
              <a:t> per year</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So these are a few rules we have in place to save us some monies. </a:t>
            </a:r>
            <a:endParaRPr sz="1400">
              <a:solidFill>
                <a:srgbClr val="222222"/>
              </a:solidFill>
              <a:highlight>
                <a:schemeClr val="lt1"/>
              </a:highlight>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4584b9cab5_4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4584b9cab5_4_2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50">
                <a:solidFill>
                  <a:srgbClr val="1A1817"/>
                </a:solidFill>
                <a:latin typeface="Helvetica Neue"/>
                <a:ea typeface="Helvetica Neue"/>
                <a:cs typeface="Helvetica Neue"/>
                <a:sym typeface="Helvetica Neue"/>
              </a:rPr>
              <a:t>We also encouraged teams to turn off EC2 instances, only non-production servers overnight and at weekends when the teams are not working. EC2 is an on-demand service. You only pay for server instances whilst they are running. </a:t>
            </a:r>
            <a:r>
              <a:rPr lang="en-US" sz="1450">
                <a:solidFill>
                  <a:srgbClr val="1A1817"/>
                </a:solidFill>
                <a:latin typeface="Helvetica Neue"/>
                <a:ea typeface="Helvetica Neue"/>
                <a:cs typeface="Helvetica Neue"/>
                <a:sym typeface="Helvetica Neue"/>
              </a:rPr>
              <a:t>We wrote a service to make it easier for the delivery teams to turn off instances.</a:t>
            </a:r>
            <a:endParaRPr sz="1000">
              <a:solidFill>
                <a:srgbClr val="222222"/>
              </a:solidFill>
              <a:highlight>
                <a:schemeClr val="lt1"/>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67431c4b6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67431c4b6_0_5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400">
                <a:solidFill>
                  <a:schemeClr val="dk1"/>
                </a:solidFill>
              </a:rPr>
              <a:t>we currently have some open positions. please have a look - and feel free to and come chat to me afterwards.</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sz="1400">
                <a:solidFill>
                  <a:schemeClr val="dk1"/>
                </a:solidFill>
              </a:rPr>
              <a:t>So moving onto the fun stuff. </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sz="1400">
                <a:solidFill>
                  <a:schemeClr val="dk1"/>
                </a:solidFill>
              </a:rPr>
              <a:t>So how did it all start?</a:t>
            </a:r>
            <a:endParaRPr sz="1400">
              <a:solidFill>
                <a:schemeClr val="dk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g4584b9cab5_4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4584b9cab5_4_2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And we called is EC2 powercycle. </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4292E"/>
                </a:solidFill>
                <a:highlight>
                  <a:srgbClr val="FFFFFF"/>
                </a:highlight>
              </a:rPr>
              <a:t>It is a Lambda function that looks for EC2 instances and Auto Scaling Groups that has a resource tag of </a:t>
            </a:r>
            <a:r>
              <a:rPr i="1" lang="en-US" sz="1400">
                <a:solidFill>
                  <a:srgbClr val="24292E"/>
                </a:solidFill>
                <a:highlight>
                  <a:srgbClr val="FFFFFF"/>
                </a:highlight>
              </a:rPr>
              <a:t>ec2Powewrcycle</a:t>
            </a:r>
            <a:r>
              <a:rPr lang="en-US" sz="1400">
                <a:solidFill>
                  <a:srgbClr val="24292E"/>
                </a:solidFill>
                <a:highlight>
                  <a:srgbClr val="FFFFFF"/>
                </a:highlight>
              </a:rPr>
              <a:t>.</a:t>
            </a:r>
            <a:endParaRPr sz="1400">
              <a:solidFill>
                <a:srgbClr val="24292E"/>
              </a:solidFill>
              <a:highlight>
                <a:srgbClr val="FFFFFF"/>
              </a:highlight>
            </a:endParaRPr>
          </a:p>
          <a:p>
            <a:pPr indent="0" lvl="0" marL="0" rtl="0" algn="l">
              <a:lnSpc>
                <a:spcPct val="115000"/>
              </a:lnSpc>
              <a:spcBef>
                <a:spcPts val="0"/>
              </a:spcBef>
              <a:spcAft>
                <a:spcPts val="0"/>
              </a:spcAft>
              <a:buNone/>
            </a:pPr>
            <a:r>
              <a:rPr lang="en-US" sz="1400">
                <a:solidFill>
                  <a:srgbClr val="24292E"/>
                </a:solidFill>
                <a:highlight>
                  <a:srgbClr val="FFFFFF"/>
                </a:highlight>
              </a:rPr>
              <a:t>The Tag value is a simple JSON document that describes start and stop schedule in </a:t>
            </a:r>
            <a:r>
              <a:rPr lang="en-US" sz="1400" u="sng">
                <a:solidFill>
                  <a:srgbClr val="0366D6"/>
                </a:solidFill>
                <a:highlight>
                  <a:srgbClr val="FFFFFF"/>
                </a:highlight>
                <a:hlinkClick r:id="rId2"/>
              </a:rPr>
              <a:t>crontab-like expressions</a:t>
            </a:r>
            <a:r>
              <a:rPr lang="en-US" sz="1400">
                <a:solidFill>
                  <a:srgbClr val="24292E"/>
                </a:solidFill>
                <a:highlight>
                  <a:srgbClr val="FFFFFF"/>
                </a:highlight>
              </a:rPr>
              <a:t>.</a:t>
            </a:r>
            <a:endParaRPr sz="1400">
              <a:solidFill>
                <a:srgbClr val="24292E"/>
              </a:solidFill>
              <a:highlight>
                <a:srgbClr val="FFFFFF"/>
              </a:highlight>
            </a:endParaRPr>
          </a:p>
          <a:p>
            <a:pPr indent="0" lvl="0" marL="0" rtl="0" algn="l">
              <a:lnSpc>
                <a:spcPct val="115000"/>
              </a:lnSpc>
              <a:spcBef>
                <a:spcPts val="0"/>
              </a:spcBef>
              <a:spcAft>
                <a:spcPts val="0"/>
              </a:spcAft>
              <a:buNone/>
            </a:pPr>
            <a:r>
              <a:rPr lang="en-US" sz="1400">
                <a:solidFill>
                  <a:srgbClr val="24292E"/>
                </a:solidFill>
                <a:highlight>
                  <a:srgbClr val="FFFFFF"/>
                </a:highlight>
              </a:rPr>
              <a:t>For auto scaling groups, you’d have to specify the scaling state of the group - the minimum and the desired instances in the group</a:t>
            </a:r>
            <a:endParaRPr sz="1400">
              <a:solidFill>
                <a:srgbClr val="24292E"/>
              </a:solidFill>
              <a:highlight>
                <a:srgbClr val="FFFFFF"/>
              </a:highlight>
            </a:endParaRPr>
          </a:p>
          <a:p>
            <a:pPr indent="0" lvl="0" marL="0" rtl="0" algn="l">
              <a:lnSpc>
                <a:spcPct val="115000"/>
              </a:lnSpc>
              <a:spcBef>
                <a:spcPts val="0"/>
              </a:spcBef>
              <a:spcAft>
                <a:spcPts val="0"/>
              </a:spcAft>
              <a:buNone/>
            </a:pPr>
            <a:r>
              <a:rPr lang="en-US" sz="1400">
                <a:solidFill>
                  <a:srgbClr val="24292E"/>
                </a:solidFill>
                <a:highlight>
                  <a:srgbClr val="FFFFFF"/>
                </a:highlight>
              </a:rPr>
              <a:t>If they are, the min and the desired is defaulted to 1</a:t>
            </a:r>
            <a:endParaRPr sz="1400">
              <a:solidFill>
                <a:srgbClr val="24292E"/>
              </a:solidFill>
              <a:highlight>
                <a:srgbClr val="FFFFFF"/>
              </a:highlight>
            </a:endParaRPr>
          </a:p>
          <a:p>
            <a:pPr indent="0" lvl="0" marL="0" rtl="0" algn="l">
              <a:lnSpc>
                <a:spcPct val="115000"/>
              </a:lnSpc>
              <a:spcBef>
                <a:spcPts val="0"/>
              </a:spcBef>
              <a:spcAft>
                <a:spcPts val="0"/>
              </a:spcAft>
              <a:buNone/>
            </a:pPr>
            <a:r>
              <a:t/>
            </a:r>
            <a:endParaRPr sz="1400">
              <a:solidFill>
                <a:srgbClr val="24292E"/>
              </a:solidFill>
              <a:highlight>
                <a:srgbClr val="FFFFFF"/>
              </a:highlight>
            </a:endParaRPr>
          </a:p>
          <a:p>
            <a:pPr indent="0" lvl="0" marL="0" rtl="0" algn="l">
              <a:lnSpc>
                <a:spcPct val="115000"/>
              </a:lnSpc>
              <a:spcBef>
                <a:spcPts val="0"/>
              </a:spcBef>
              <a:spcAft>
                <a:spcPts val="0"/>
              </a:spcAft>
              <a:buNone/>
            </a:pPr>
            <a:r>
              <a:rPr lang="en-US" sz="1400">
                <a:solidFill>
                  <a:srgbClr val="24292E"/>
                </a:solidFill>
                <a:highlight>
                  <a:srgbClr val="FFFFFF"/>
                </a:highlight>
              </a:rPr>
              <a:t>But turning off instances, we saved about 70% of the cost.</a:t>
            </a:r>
            <a:endParaRPr sz="1400">
              <a:solidFill>
                <a:srgbClr val="24292E"/>
              </a:solidFill>
              <a:highlight>
                <a:srgbClr val="FFFFFF"/>
              </a:highlight>
            </a:endParaRPr>
          </a:p>
          <a:p>
            <a:pPr indent="0" lvl="0" marL="0" rtl="0" algn="l">
              <a:lnSpc>
                <a:spcPct val="115000"/>
              </a:lnSpc>
              <a:spcBef>
                <a:spcPts val="0"/>
              </a:spcBef>
              <a:spcAft>
                <a:spcPts val="0"/>
              </a:spcAft>
              <a:buNone/>
            </a:pPr>
            <a:r>
              <a:t/>
            </a:r>
            <a:endParaRPr sz="1400">
              <a:solidFill>
                <a:srgbClr val="24292E"/>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So these are a few changes we did to save us some monies. </a:t>
            </a:r>
            <a:endParaRPr sz="1400">
              <a:solidFill>
                <a:srgbClr val="24292E"/>
              </a:solidFill>
              <a:highlight>
                <a:srgbClr val="FFFFFF"/>
              </a:highlight>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4678176c14_2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4678176c14_2_4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And then we thought, it should not be the centralized team who creates these config rules responsibility to try and alert the delivery teams about the changes that they need to make to their resources to make it compliant.</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we thought it would be great to create awareness about the amount of money a delivery team is spending on AWS resources. To do so, we need to find a way to relate a system to a service and a service to a team</a:t>
            </a:r>
            <a:endParaRPr sz="1400">
              <a:solidFill>
                <a:srgbClr val="222222"/>
              </a:solidFill>
              <a:highlight>
                <a:schemeClr val="lt1"/>
              </a:highlight>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4678176c14_2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4678176c14_2_6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So we introduced a system identifier called systemCode which we use to identify a system at the FT</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Our definition of system was:</a:t>
            </a:r>
            <a:endParaRPr sz="1400">
              <a:solidFill>
                <a:srgbClr val="222222"/>
              </a:solidFill>
              <a:highlight>
                <a:schemeClr val="lt1"/>
              </a:highlight>
            </a:endParaRPr>
          </a:p>
          <a:p>
            <a:pPr indent="-317500" lvl="0" marL="457200" rtl="0" algn="l">
              <a:lnSpc>
                <a:spcPct val="115000"/>
              </a:lnSpc>
              <a:spcBef>
                <a:spcPts val="0"/>
              </a:spcBef>
              <a:spcAft>
                <a:spcPts val="0"/>
              </a:spcAft>
              <a:buClr>
                <a:srgbClr val="222222"/>
              </a:buClr>
              <a:buSzPts val="1400"/>
              <a:buChar char="●"/>
            </a:pPr>
            <a:r>
              <a:rPr lang="en-US" sz="1400">
                <a:solidFill>
                  <a:srgbClr val="222222"/>
                </a:solidFill>
                <a:highlight>
                  <a:schemeClr val="lt1"/>
                </a:highlight>
              </a:rPr>
              <a:t>A business or a technical service</a:t>
            </a:r>
            <a:endParaRPr sz="1400">
              <a:solidFill>
                <a:srgbClr val="222222"/>
              </a:solidFill>
              <a:highlight>
                <a:schemeClr val="lt1"/>
              </a:highlight>
            </a:endParaRPr>
          </a:p>
          <a:p>
            <a:pPr indent="-317500" lvl="0" marL="457200" rtl="0" algn="l">
              <a:lnSpc>
                <a:spcPct val="115000"/>
              </a:lnSpc>
              <a:spcBef>
                <a:spcPts val="0"/>
              </a:spcBef>
              <a:spcAft>
                <a:spcPts val="0"/>
              </a:spcAft>
              <a:buClr>
                <a:srgbClr val="222222"/>
              </a:buClr>
              <a:buSzPts val="1400"/>
              <a:buChar char="●"/>
            </a:pPr>
            <a:r>
              <a:rPr lang="en-US" sz="1400">
                <a:solidFill>
                  <a:srgbClr val="222222"/>
                </a:solidFill>
                <a:highlight>
                  <a:schemeClr val="lt1"/>
                </a:highlight>
              </a:rPr>
              <a:t>An application</a:t>
            </a:r>
            <a:endParaRPr sz="1400">
              <a:solidFill>
                <a:srgbClr val="222222"/>
              </a:solidFill>
              <a:highlight>
                <a:schemeClr val="lt1"/>
              </a:highlight>
            </a:endParaRPr>
          </a:p>
          <a:p>
            <a:pPr indent="-317500" lvl="0" marL="457200" rtl="0" algn="l">
              <a:lnSpc>
                <a:spcPct val="115000"/>
              </a:lnSpc>
              <a:spcBef>
                <a:spcPts val="0"/>
              </a:spcBef>
              <a:spcAft>
                <a:spcPts val="0"/>
              </a:spcAft>
              <a:buClr>
                <a:srgbClr val="222222"/>
              </a:buClr>
              <a:buSzPts val="1400"/>
              <a:buChar char="●"/>
            </a:pPr>
            <a:r>
              <a:rPr lang="en-US" sz="1400">
                <a:solidFill>
                  <a:srgbClr val="222222"/>
                </a:solidFill>
                <a:highlight>
                  <a:schemeClr val="lt1"/>
                </a:highlight>
              </a:rPr>
              <a:t>Infrastructure components. For example databases, load balancers, virtual servers</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The system identifier were linked to a team.</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And teams were encouraged to tag their resources with the correct team email group and systemCode.</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So what am i trying to say?</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468b5cec6b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468b5cec6b_1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Lets take an example</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This is dashing. It is our monitoring tool. It was developed by Shopify</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4678176c14_2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4678176c14_2_7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This is the system definition of dashing</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As you can see, it is given a systemCode of dashing, which is the system identifier.</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Teams will have to tag the instances on which dashing is running on with the systemCode of dashing</a:t>
            </a:r>
            <a:endParaRPr sz="1400">
              <a:solidFill>
                <a:srgbClr val="222222"/>
              </a:solidFill>
              <a:highlight>
                <a:schemeClr val="lt1"/>
              </a:highlight>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4678176c14_2_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4678176c14_2_8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We also specify the team who is responsible for looking after dashing. In this case it is the infrastructure delivery team.</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So the cost of running dashing will be attributed to the Infrastructure delivery team.</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Now that we have a way of figuring out who owned what, we created pretty visualization of how much a team is spending.</a:t>
            </a:r>
            <a:endParaRPr sz="1400">
              <a:solidFill>
                <a:srgbClr val="222222"/>
              </a:solidFill>
              <a:highlight>
                <a:schemeClr val="lt1"/>
              </a:highlight>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g4678176c14_2_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4678176c14_2_8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Everybody likes a pretty colourful graph.</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This is cloudhealth. You can filter AWS expenditure and usage based on team and systemCode.</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You can also generate reports on expenditure and get it delivered to your mailbox first thing on a monday morning :) </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But the downside of Cloudhealth is that it requires you to have an account. It will be hard for everyone at the FT to get an account. So we created an internal tool called </a:t>
            </a:r>
            <a:endParaRPr sz="1400">
              <a:solidFill>
                <a:srgbClr val="222222"/>
              </a:solidFill>
              <a:highlight>
                <a:schemeClr val="lt1"/>
              </a:highlight>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4584b9cab5_4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4584b9cab5_4_7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Everybody likes a pretty colourful graph.</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This is cloudhealth. You can filter AWS expenditure and usage based on team and systemCode.</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You can also generate reports on expenditure and get it delivered to your mailbox first thing on a monday morning :) </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But the downside of Cloudhealth is that it requires you to have an account. It will be hard for everyone at the FT to get an account. So we created an internal tool called </a:t>
            </a:r>
            <a:endParaRPr sz="1400">
              <a:solidFill>
                <a:srgbClr val="222222"/>
              </a:solidFill>
              <a:highlight>
                <a:schemeClr val="lt1"/>
              </a:highlight>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4678176c14_2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4678176c14_2_9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Smart Cloud use.</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This is a dashboard for a team.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The dashboard</a:t>
            </a:r>
            <a:r>
              <a:rPr lang="en-US" sz="1400">
                <a:solidFill>
                  <a:srgbClr val="222222"/>
                </a:solidFill>
                <a:highlight>
                  <a:schemeClr val="lt1"/>
                </a:highlight>
              </a:rPr>
              <a:t> summarizes the AWS cost incurred by a team.</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g4584b9cab5_4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4584b9cab5_4_1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It also tells you the status of a teams EC2 estate and tells you how much the team can save if they migrate from RHEL to Amazon linux.</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So this is how we created awareness about the costs by a delivery team.</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US" sz="1400">
                <a:solidFill>
                  <a:srgbClr val="222222"/>
                </a:solidFill>
                <a:highlight>
                  <a:schemeClr val="lt1"/>
                </a:highlight>
              </a:rPr>
              <a:t>So we are nearly at the end and</a:t>
            </a:r>
            <a:endParaRPr sz="1400">
              <a:solidFill>
                <a:srgbClr val="222222"/>
              </a:solidFill>
              <a:highlight>
                <a:schemeClr val="lt1"/>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21e445418f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1e445418f_0_9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400"/>
              <a:t>It was 2011. Back in the days, we had that. This is a picture of our datacenter. We were not really a big fan of it at all. IT was occupying space.  it costed us a lot of money interms of support, maintenance and operations.</a:t>
            </a:r>
            <a:endParaRPr sz="1400"/>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g4678176c14_2_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4678176c14_2_9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Just to summarize, FT took the nudge theory approach with regards to governance.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There is a really nice talk about Nudge theory by Sarah Wells, who is the Technical Director of Operations &amp; Reliability at the Financial Times.</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highlight>
                  <a:srgbClr val="FFFFFF"/>
                </a:highlight>
              </a:rPr>
              <a:t>For those who do not know what nudge is, </a:t>
            </a:r>
            <a:r>
              <a:rPr b="1" lang="en-US" sz="1400">
                <a:highlight>
                  <a:srgbClr val="FFFFFF"/>
                </a:highlight>
              </a:rPr>
              <a:t>Nudge</a:t>
            </a:r>
            <a:r>
              <a:rPr lang="en-US" sz="1400">
                <a:highlight>
                  <a:srgbClr val="FFFFFF"/>
                </a:highlight>
              </a:rPr>
              <a:t> is a concept in behavioral science, political </a:t>
            </a:r>
            <a:r>
              <a:rPr b="1" lang="en-US" sz="1400">
                <a:highlight>
                  <a:srgbClr val="FFFFFF"/>
                </a:highlight>
              </a:rPr>
              <a:t>theory</a:t>
            </a:r>
            <a:r>
              <a:rPr lang="en-US" sz="1400">
                <a:highlight>
                  <a:srgbClr val="FFFFFF"/>
                </a:highlight>
              </a:rPr>
              <a:t> and economics which proposes indirect suggestions as ways to influence the behavior and decision making of groups or individuals</a:t>
            </a:r>
            <a:endParaRPr sz="1400">
              <a:highlight>
                <a:srgbClr val="FFFFFF"/>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rPr lang="en-US" sz="1400">
                <a:solidFill>
                  <a:srgbClr val="222222"/>
                </a:solidFill>
                <a:highlight>
                  <a:schemeClr val="lt1"/>
                </a:highlight>
              </a:rPr>
              <a:t>And us at the FT are huge believers in </a:t>
            </a:r>
            <a:r>
              <a:rPr lang="en-US" sz="1400">
                <a:solidFill>
                  <a:srgbClr val="222222"/>
                </a:solidFill>
                <a:highlight>
                  <a:schemeClr val="lt1"/>
                </a:highlight>
              </a:rPr>
              <a:t>empowering our team to make the right technological decisions to suit their needs because an empowered team is a happy and productive team.</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a:p>
            <a:pPr indent="0" lvl="0" marL="0" rtl="0" algn="l">
              <a:lnSpc>
                <a:spcPct val="115000"/>
              </a:lnSpc>
              <a:spcBef>
                <a:spcPts val="0"/>
              </a:spcBef>
              <a:spcAft>
                <a:spcPts val="0"/>
              </a:spcAft>
              <a:buNone/>
            </a:pPr>
            <a:r>
              <a:t/>
            </a:r>
            <a:endParaRPr sz="1400">
              <a:solidFill>
                <a:srgbClr val="222222"/>
              </a:solidFill>
              <a:highlight>
                <a:schemeClr val="lt1"/>
              </a:highlight>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g4678176c14_2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4678176c14_2_10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400">
                <a:solidFill>
                  <a:srgbClr val="222222"/>
                </a:solidFill>
                <a:highlight>
                  <a:schemeClr val="lt1"/>
                </a:highlight>
              </a:rPr>
              <a:t>but we also introduced subtle policy changes to encourage them to make the best decision with security and cost in mind when designing their infrastructure.</a:t>
            </a:r>
            <a:endParaRPr sz="1400">
              <a:solidFill>
                <a:srgbClr val="222222"/>
              </a:solidFill>
              <a:highlight>
                <a:schemeClr val="lt1"/>
              </a:highlight>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g2219c3fc72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219c3fc72_0_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67431c4b6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67431c4b6_0_7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400"/>
              <a:t>So in</a:t>
            </a:r>
            <a:r>
              <a:rPr lang="en-US" sz="1400"/>
              <a:t> 2012</a:t>
            </a:r>
            <a:r>
              <a:rPr lang="en-US" sz="1400"/>
              <a:t> we started talking about AWS and we were really passionate about it. So we thought we’d give it a go.Why did we do that?</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67431c4b6_0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67431c4b6_0_8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400">
                <a:highlight>
                  <a:srgbClr val="FFFFFF"/>
                </a:highlight>
              </a:rPr>
              <a:t>One of the concerns that we have had is that it is very expensive. we are spending a lot of money in terms of maintenance for our datacenters.</a:t>
            </a:r>
            <a:endParaRPr sz="1400">
              <a:highlight>
                <a:srgbClr val="FFFFFF"/>
              </a:highlight>
            </a:endParaRPr>
          </a:p>
          <a:p>
            <a:pPr indent="0" lvl="0" marL="0" rtl="0" algn="l">
              <a:spcBef>
                <a:spcPts val="0"/>
              </a:spcBef>
              <a:spcAft>
                <a:spcPts val="0"/>
              </a:spcAft>
              <a:buNone/>
            </a:pPr>
            <a:r>
              <a:rPr lang="en-US" sz="1400">
                <a:highlight>
                  <a:srgbClr val="FFFFFF"/>
                </a:highlight>
              </a:rPr>
              <a:t>We thought if we switch to AWS, we can utilize its </a:t>
            </a:r>
            <a:r>
              <a:rPr lang="en-US" sz="1400">
                <a:solidFill>
                  <a:schemeClr val="dk1"/>
                </a:solidFill>
                <a:highlight>
                  <a:srgbClr val="FFFFFF"/>
                </a:highlight>
              </a:rPr>
              <a:t>on-demand cloud computing platform and if we start using its </a:t>
            </a:r>
            <a:r>
              <a:rPr lang="en-US" sz="1400">
                <a:highlight>
                  <a:srgbClr val="FFFFFF"/>
                </a:highlight>
              </a:rPr>
              <a:t>pay-per-use feature which could save us operation and </a:t>
            </a:r>
            <a:r>
              <a:rPr lang="en-US" sz="1400">
                <a:highlight>
                  <a:srgbClr val="FFFFFF"/>
                </a:highlight>
              </a:rPr>
              <a:t>maintenance</a:t>
            </a:r>
            <a:r>
              <a:rPr lang="en-US" sz="1400">
                <a:highlight>
                  <a:srgbClr val="FFFFFF"/>
                </a:highlight>
              </a:rPr>
              <a:t> costs.</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467431c4b6_0_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467431c4b6_0_9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rgbClr val="333333"/>
              </a:solidFill>
            </a:endParaRPr>
          </a:p>
          <a:p>
            <a:pPr indent="0" lvl="0" marL="0" rtl="0" algn="l">
              <a:spcBef>
                <a:spcPts val="0"/>
              </a:spcBef>
              <a:spcAft>
                <a:spcPts val="0"/>
              </a:spcAft>
              <a:buNone/>
            </a:pPr>
            <a:r>
              <a:rPr lang="en-US" sz="1400">
                <a:solidFill>
                  <a:srgbClr val="333333"/>
                </a:solidFill>
              </a:rPr>
              <a:t>We didn’t like the traditional way of purchasing and keeping additional servers and storage for unexpected growth. It wasn’t working for a lot of delivery teams because we had to rely of a different team to set things up for us. </a:t>
            </a:r>
            <a:endParaRPr sz="1400">
              <a:solidFill>
                <a:srgbClr val="333333"/>
              </a:solidFill>
            </a:endParaRPr>
          </a:p>
          <a:p>
            <a:pPr indent="0" lvl="0" marL="0" rtl="0" algn="l">
              <a:spcBef>
                <a:spcPts val="0"/>
              </a:spcBef>
              <a:spcAft>
                <a:spcPts val="0"/>
              </a:spcAft>
              <a:buNone/>
            </a:pPr>
            <a:r>
              <a:t/>
            </a: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rgbClr val="FFF1E5"/>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lstStyle>
            <a:lvl1pPr lvl="0" algn="ctr">
              <a:spcBef>
                <a:spcPts val="0"/>
              </a:spcBef>
              <a:spcAft>
                <a:spcPts val="0"/>
              </a:spcAft>
              <a:buSzPts val="5300"/>
              <a:buChar char="●"/>
              <a:defRPr sz="5300"/>
            </a:lvl1pPr>
            <a:lvl2pPr lvl="1" algn="ctr">
              <a:spcBef>
                <a:spcPts val="0"/>
              </a:spcBef>
              <a:spcAft>
                <a:spcPts val="0"/>
              </a:spcAft>
              <a:buSzPts val="5300"/>
              <a:buChar char="○"/>
              <a:defRPr sz="5300"/>
            </a:lvl2pPr>
            <a:lvl3pPr lvl="2" algn="ctr">
              <a:spcBef>
                <a:spcPts val="0"/>
              </a:spcBef>
              <a:spcAft>
                <a:spcPts val="0"/>
              </a:spcAft>
              <a:buSzPts val="5300"/>
              <a:buChar char="■"/>
              <a:defRPr sz="5300"/>
            </a:lvl3pPr>
            <a:lvl4pPr lvl="3" algn="ctr">
              <a:spcBef>
                <a:spcPts val="0"/>
              </a:spcBef>
              <a:spcAft>
                <a:spcPts val="0"/>
              </a:spcAft>
              <a:buSzPts val="5300"/>
              <a:buChar char="●"/>
              <a:defRPr sz="5300"/>
            </a:lvl4pPr>
            <a:lvl5pPr lvl="4" algn="ctr">
              <a:spcBef>
                <a:spcPts val="0"/>
              </a:spcBef>
              <a:spcAft>
                <a:spcPts val="0"/>
              </a:spcAft>
              <a:buSzPts val="5300"/>
              <a:buChar char="○"/>
              <a:defRPr sz="5300"/>
            </a:lvl5pPr>
            <a:lvl6pPr lvl="5" algn="ctr">
              <a:spcBef>
                <a:spcPts val="0"/>
              </a:spcBef>
              <a:spcAft>
                <a:spcPts val="0"/>
              </a:spcAft>
              <a:buSzPts val="5300"/>
              <a:buChar char="■"/>
              <a:defRPr sz="5300"/>
            </a:lvl6pPr>
            <a:lvl7pPr lvl="6" algn="ctr">
              <a:spcBef>
                <a:spcPts val="0"/>
              </a:spcBef>
              <a:spcAft>
                <a:spcPts val="0"/>
              </a:spcAft>
              <a:buSzPts val="5300"/>
              <a:buChar char="●"/>
              <a:defRPr sz="5300"/>
            </a:lvl7pPr>
            <a:lvl8pPr lvl="7" algn="ctr">
              <a:spcBef>
                <a:spcPts val="0"/>
              </a:spcBef>
              <a:spcAft>
                <a:spcPts val="0"/>
              </a:spcAft>
              <a:buSzPts val="5300"/>
              <a:buChar char="○"/>
              <a:defRPr sz="5300"/>
            </a:lvl8pPr>
            <a:lvl9pPr lvl="8" algn="ctr">
              <a:spcBef>
                <a:spcPts val="0"/>
              </a:spcBef>
              <a:spcAft>
                <a:spcPts val="0"/>
              </a:spcAft>
              <a:buSzPts val="5300"/>
              <a:buChar char="■"/>
              <a:defRPr sz="53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3125" lIns="93125" spcFirstLastPara="1" rIns="93125" wrap="square" tIns="931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descr="FT_PinkGrey_RGB_2017.png" id="13" name="Google Shape;13;p2"/>
          <p:cNvPicPr preferRelativeResize="0"/>
          <p:nvPr/>
        </p:nvPicPr>
        <p:blipFill>
          <a:blip r:embed="rId2">
            <a:alphaModFix/>
          </a:blip>
          <a:stretch>
            <a:fillRect/>
          </a:stretch>
        </p:blipFill>
        <p:spPr>
          <a:xfrm>
            <a:off x="283127" y="267326"/>
            <a:ext cx="537500" cy="747276"/>
          </a:xfrm>
          <a:prstGeom prst="rect">
            <a:avLst/>
          </a:prstGeom>
          <a:noFill/>
          <a:ln>
            <a:noFill/>
          </a:ln>
        </p:spPr>
      </p:pic>
      <p:sp>
        <p:nvSpPr>
          <p:cNvPr id="14" name="Google Shape;14;p2"/>
          <p:cNvSpPr txBox="1"/>
          <p:nvPr/>
        </p:nvSpPr>
        <p:spPr>
          <a:xfrm>
            <a:off x="122675" y="4582375"/>
            <a:ext cx="1884600" cy="2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rPr>
              <a:t>@JermilaD</a:t>
            </a:r>
            <a:endParaRPr b="1" sz="24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1" name="Shape 61"/>
        <p:cNvGrpSpPr/>
        <p:nvPr/>
      </p:nvGrpSpPr>
      <p:grpSpPr>
        <a:xfrm>
          <a:off x="0" y="0"/>
          <a:ext cx="0" cy="0"/>
          <a:chOff x="0" y="0"/>
          <a:chExt cx="0" cy="0"/>
        </a:xfrm>
      </p:grpSpPr>
      <p:sp>
        <p:nvSpPr>
          <p:cNvPr id="62" name="Google Shape;62;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lstStyle>
            <a:lvl1pPr lvl="0" algn="ctr">
              <a:spcBef>
                <a:spcPts val="0"/>
              </a:spcBef>
              <a:spcAft>
                <a:spcPts val="0"/>
              </a:spcAft>
              <a:buSzPts val="12200"/>
              <a:buChar char="●"/>
              <a:defRPr sz="12200"/>
            </a:lvl1pPr>
            <a:lvl2pPr lvl="1" algn="ctr">
              <a:spcBef>
                <a:spcPts val="0"/>
              </a:spcBef>
              <a:spcAft>
                <a:spcPts val="0"/>
              </a:spcAft>
              <a:buSzPts val="12200"/>
              <a:buChar char="○"/>
              <a:defRPr sz="12200"/>
            </a:lvl2pPr>
            <a:lvl3pPr lvl="2" algn="ctr">
              <a:spcBef>
                <a:spcPts val="0"/>
              </a:spcBef>
              <a:spcAft>
                <a:spcPts val="0"/>
              </a:spcAft>
              <a:buSzPts val="12200"/>
              <a:buChar char="■"/>
              <a:defRPr sz="12200"/>
            </a:lvl3pPr>
            <a:lvl4pPr lvl="3" algn="ctr">
              <a:spcBef>
                <a:spcPts val="0"/>
              </a:spcBef>
              <a:spcAft>
                <a:spcPts val="0"/>
              </a:spcAft>
              <a:buSzPts val="12200"/>
              <a:buChar char="●"/>
              <a:defRPr sz="12200"/>
            </a:lvl4pPr>
            <a:lvl5pPr lvl="4" algn="ctr">
              <a:spcBef>
                <a:spcPts val="0"/>
              </a:spcBef>
              <a:spcAft>
                <a:spcPts val="0"/>
              </a:spcAft>
              <a:buSzPts val="12200"/>
              <a:buChar char="○"/>
              <a:defRPr sz="12200"/>
            </a:lvl5pPr>
            <a:lvl6pPr lvl="5" algn="ctr">
              <a:spcBef>
                <a:spcPts val="0"/>
              </a:spcBef>
              <a:spcAft>
                <a:spcPts val="0"/>
              </a:spcAft>
              <a:buSzPts val="12200"/>
              <a:buChar char="■"/>
              <a:defRPr sz="12200"/>
            </a:lvl6pPr>
            <a:lvl7pPr lvl="6" algn="ctr">
              <a:spcBef>
                <a:spcPts val="0"/>
              </a:spcBef>
              <a:spcAft>
                <a:spcPts val="0"/>
              </a:spcAft>
              <a:buSzPts val="12200"/>
              <a:buChar char="●"/>
              <a:defRPr sz="12200"/>
            </a:lvl7pPr>
            <a:lvl8pPr lvl="7" algn="ctr">
              <a:spcBef>
                <a:spcPts val="0"/>
              </a:spcBef>
              <a:spcAft>
                <a:spcPts val="0"/>
              </a:spcAft>
              <a:buSzPts val="12200"/>
              <a:buChar char="○"/>
              <a:defRPr sz="12200"/>
            </a:lvl8pPr>
            <a:lvl9pPr lvl="8" algn="ctr">
              <a:spcBef>
                <a:spcPts val="0"/>
              </a:spcBef>
              <a:spcAft>
                <a:spcPts val="0"/>
              </a:spcAft>
              <a:buSzPts val="12200"/>
              <a:buChar char="■"/>
              <a:defRPr sz="12200"/>
            </a:lvl9pPr>
          </a:lstStyle>
          <a:p>
            <a:r>
              <a:t>xx%</a:t>
            </a:r>
          </a:p>
        </p:txBody>
      </p:sp>
      <p:sp>
        <p:nvSpPr>
          <p:cNvPr id="63" name="Google Shape;63;p11"/>
          <p:cNvSpPr txBox="1"/>
          <p:nvPr>
            <p:ph idx="1" type="body"/>
          </p:nvPr>
        </p:nvSpPr>
        <p:spPr>
          <a:xfrm>
            <a:off x="311700" y="3152225"/>
            <a:ext cx="8520600" cy="1300800"/>
          </a:xfrm>
          <a:prstGeom prst="rect">
            <a:avLst/>
          </a:prstGeom>
        </p:spPr>
        <p:txBody>
          <a:bodyPr anchorCtr="0" anchor="t" bIns="93125" lIns="93125" spcFirstLastPara="1" rIns="93125" wrap="square" tIns="93125"/>
          <a:lstStyle>
            <a:lvl1pPr indent="-342900" lvl="0" marL="457200" algn="ctr">
              <a:spcBef>
                <a:spcPts val="0"/>
              </a:spcBef>
              <a:spcAft>
                <a:spcPts val="0"/>
              </a:spcAft>
              <a:buSzPts val="1800"/>
              <a:buChar char="●"/>
              <a:defRPr/>
            </a:lvl1pPr>
            <a:lvl2pPr indent="-317500" lvl="1" marL="914400" algn="ctr">
              <a:spcBef>
                <a:spcPts val="1700"/>
              </a:spcBef>
              <a:spcAft>
                <a:spcPts val="0"/>
              </a:spcAft>
              <a:buSzPts val="1400"/>
              <a:buChar char="○"/>
              <a:defRPr/>
            </a:lvl2pPr>
            <a:lvl3pPr indent="-317500" lvl="2" marL="1371600" algn="ctr">
              <a:spcBef>
                <a:spcPts val="1700"/>
              </a:spcBef>
              <a:spcAft>
                <a:spcPts val="0"/>
              </a:spcAft>
              <a:buSzPts val="1400"/>
              <a:buChar char="■"/>
              <a:defRPr/>
            </a:lvl3pPr>
            <a:lvl4pPr indent="-317500" lvl="3" marL="1828800" algn="ctr">
              <a:spcBef>
                <a:spcPts val="1700"/>
              </a:spcBef>
              <a:spcAft>
                <a:spcPts val="0"/>
              </a:spcAft>
              <a:buSzPts val="1400"/>
              <a:buChar char="●"/>
              <a:defRPr/>
            </a:lvl4pPr>
            <a:lvl5pPr indent="-317500" lvl="4" marL="2286000" algn="ctr">
              <a:spcBef>
                <a:spcPts val="1700"/>
              </a:spcBef>
              <a:spcAft>
                <a:spcPts val="0"/>
              </a:spcAft>
              <a:buSzPts val="1400"/>
              <a:buChar char="○"/>
              <a:defRPr/>
            </a:lvl5pPr>
            <a:lvl6pPr indent="-317500" lvl="5" marL="2743200" algn="ctr">
              <a:spcBef>
                <a:spcPts val="1700"/>
              </a:spcBef>
              <a:spcAft>
                <a:spcPts val="0"/>
              </a:spcAft>
              <a:buSzPts val="1400"/>
              <a:buChar char="■"/>
              <a:defRPr/>
            </a:lvl6pPr>
            <a:lvl7pPr indent="-317500" lvl="6" marL="3200400" algn="ctr">
              <a:spcBef>
                <a:spcPts val="1700"/>
              </a:spcBef>
              <a:spcAft>
                <a:spcPts val="0"/>
              </a:spcAft>
              <a:buSzPts val="1400"/>
              <a:buChar char="●"/>
              <a:defRPr/>
            </a:lvl7pPr>
            <a:lvl8pPr indent="-317500" lvl="7" marL="3657600" algn="ctr">
              <a:spcBef>
                <a:spcPts val="1700"/>
              </a:spcBef>
              <a:spcAft>
                <a:spcPts val="0"/>
              </a:spcAft>
              <a:buSzPts val="1400"/>
              <a:buChar char="○"/>
              <a:defRPr/>
            </a:lvl8pPr>
            <a:lvl9pPr indent="-317500" lvl="8" marL="4114800" algn="ctr">
              <a:spcBef>
                <a:spcPts val="1700"/>
              </a:spcBef>
              <a:spcAft>
                <a:spcPts val="1700"/>
              </a:spcAft>
              <a:buSzPts val="1400"/>
              <a:buChar char="■"/>
              <a:defRPr/>
            </a:lvl9pPr>
          </a:lstStyle>
          <a:p/>
        </p:txBody>
      </p:sp>
      <p:sp>
        <p:nvSpPr>
          <p:cNvPr id="64" name="Google Shape;64;p11"/>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descr="FT_PinkGrey_RGB_2017.png" id="65" name="Google Shape;65;p11"/>
          <p:cNvPicPr preferRelativeResize="0"/>
          <p:nvPr/>
        </p:nvPicPr>
        <p:blipFill>
          <a:blip r:embed="rId2">
            <a:alphaModFix/>
          </a:blip>
          <a:stretch>
            <a:fillRect/>
          </a:stretch>
        </p:blipFill>
        <p:spPr>
          <a:xfrm>
            <a:off x="8499838" y="4361018"/>
            <a:ext cx="459325" cy="638590"/>
          </a:xfrm>
          <a:prstGeom prst="rect">
            <a:avLst/>
          </a:prstGeom>
          <a:noFill/>
          <a:ln>
            <a:noFill/>
          </a:ln>
        </p:spPr>
      </p:pic>
      <p:sp>
        <p:nvSpPr>
          <p:cNvPr id="66" name="Google Shape;66;p11"/>
          <p:cNvSpPr txBox="1"/>
          <p:nvPr/>
        </p:nvSpPr>
        <p:spPr>
          <a:xfrm>
            <a:off x="122675" y="4582375"/>
            <a:ext cx="1884600" cy="2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rPr>
              <a:t>@JermilaD</a:t>
            </a:r>
            <a:endParaRPr b="1" sz="2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7" name="Shape 67"/>
        <p:cNvGrpSpPr/>
        <p:nvPr/>
      </p:nvGrpSpPr>
      <p:grpSpPr>
        <a:xfrm>
          <a:off x="0" y="0"/>
          <a:ext cx="0" cy="0"/>
          <a:chOff x="0" y="0"/>
          <a:chExt cx="0" cy="0"/>
        </a:xfrm>
      </p:grpSpPr>
      <p:sp>
        <p:nvSpPr>
          <p:cNvPr id="68" name="Google Shape;68;p12"/>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descr="FT_PinkGrey_RGB_2017.png" id="69" name="Google Shape;69;p12"/>
          <p:cNvPicPr preferRelativeResize="0"/>
          <p:nvPr/>
        </p:nvPicPr>
        <p:blipFill>
          <a:blip r:embed="rId2">
            <a:alphaModFix/>
          </a:blip>
          <a:stretch>
            <a:fillRect/>
          </a:stretch>
        </p:blipFill>
        <p:spPr>
          <a:xfrm>
            <a:off x="8499838" y="4361018"/>
            <a:ext cx="459325" cy="638590"/>
          </a:xfrm>
          <a:prstGeom prst="rect">
            <a:avLst/>
          </a:prstGeom>
          <a:noFill/>
          <a:ln>
            <a:noFill/>
          </a:ln>
        </p:spPr>
      </p:pic>
      <p:sp>
        <p:nvSpPr>
          <p:cNvPr id="70" name="Google Shape;70;p12"/>
          <p:cNvSpPr txBox="1"/>
          <p:nvPr/>
        </p:nvSpPr>
        <p:spPr>
          <a:xfrm>
            <a:off x="122675" y="4582375"/>
            <a:ext cx="1884600" cy="2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rPr>
              <a:t>@JermilaD</a:t>
            </a:r>
            <a:endParaRPr b="1" sz="2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HARTS AND GRAPHS">
  <p:cSld name="1_CHARTS AND GRAPHS">
    <p:spTree>
      <p:nvGrpSpPr>
        <p:cNvPr id="71" name="Shape 71"/>
        <p:cNvGrpSpPr/>
        <p:nvPr/>
      </p:nvGrpSpPr>
      <p:grpSpPr>
        <a:xfrm>
          <a:off x="0" y="0"/>
          <a:ext cx="0" cy="0"/>
          <a:chOff x="0" y="0"/>
          <a:chExt cx="0" cy="0"/>
        </a:xfrm>
      </p:grpSpPr>
      <p:sp>
        <p:nvSpPr>
          <p:cNvPr id="72" name="Google Shape;72;p13"/>
          <p:cNvSpPr txBox="1"/>
          <p:nvPr>
            <p:ph idx="1" type="body"/>
          </p:nvPr>
        </p:nvSpPr>
        <p:spPr>
          <a:xfrm>
            <a:off x="664956" y="416656"/>
            <a:ext cx="7921800" cy="446100"/>
          </a:xfrm>
          <a:prstGeom prst="rect">
            <a:avLst/>
          </a:prstGeom>
          <a:noFill/>
          <a:ln>
            <a:noFill/>
          </a:ln>
        </p:spPr>
        <p:txBody>
          <a:bodyPr anchorCtr="0" anchor="ctr" bIns="93125" lIns="93125" spcFirstLastPara="1" rIns="93125" wrap="square" tIns="93125"/>
          <a:lstStyle>
            <a:lvl1pPr indent="-228600" lvl="0" marL="457200" marR="0" rtl="0" algn="l">
              <a:spcBef>
                <a:spcPts val="2000"/>
              </a:spcBef>
              <a:spcAft>
                <a:spcPts val="0"/>
              </a:spcAft>
              <a:buClr>
                <a:srgbClr val="FDD6B9"/>
              </a:buClr>
              <a:buSzPts val="1800"/>
              <a:buFont typeface="Arial"/>
              <a:buNone/>
              <a:defRPr b="0" i="0" sz="2400" u="none" cap="none" strike="noStrike">
                <a:solidFill>
                  <a:schemeClr val="dk1"/>
                </a:solidFill>
                <a:latin typeface="Arial"/>
                <a:ea typeface="Arial"/>
                <a:cs typeface="Arial"/>
                <a:sym typeface="Arial"/>
              </a:defRPr>
            </a:lvl1pPr>
            <a:lvl2pPr indent="-228600" lvl="1" marL="914400" marR="0" rtl="0" algn="l">
              <a:spcBef>
                <a:spcPts val="2000"/>
              </a:spcBef>
              <a:spcAft>
                <a:spcPts val="0"/>
              </a:spcAft>
              <a:buClr>
                <a:srgbClr val="FDD6B9"/>
              </a:buClr>
              <a:buSzPts val="1400"/>
              <a:buFont typeface="Arial"/>
              <a:buNone/>
              <a:defRPr b="0" i="0" sz="1500" u="none" cap="none" strike="noStrike">
                <a:latin typeface="Arial"/>
                <a:ea typeface="Arial"/>
                <a:cs typeface="Arial"/>
                <a:sym typeface="Arial"/>
              </a:defRPr>
            </a:lvl2pPr>
            <a:lvl3pPr indent="-228600" lvl="2" marL="1371600" marR="0" rtl="0" algn="l">
              <a:spcBef>
                <a:spcPts val="2000"/>
              </a:spcBef>
              <a:spcAft>
                <a:spcPts val="0"/>
              </a:spcAft>
              <a:buClr>
                <a:srgbClr val="FDD6B9"/>
              </a:buClr>
              <a:buSzPts val="1400"/>
              <a:buFont typeface="Arial"/>
              <a:buNone/>
              <a:defRPr b="0" i="0" sz="1500" u="none" cap="none" strike="noStrike">
                <a:latin typeface="Arial"/>
                <a:ea typeface="Arial"/>
                <a:cs typeface="Arial"/>
                <a:sym typeface="Arial"/>
              </a:defRPr>
            </a:lvl3pPr>
            <a:lvl4pPr indent="-228600" lvl="3" marL="1828800" marR="0" rtl="0" algn="l">
              <a:spcBef>
                <a:spcPts val="2000"/>
              </a:spcBef>
              <a:spcAft>
                <a:spcPts val="0"/>
              </a:spcAft>
              <a:buClr>
                <a:srgbClr val="FDD6B9"/>
              </a:buClr>
              <a:buSzPts val="1400"/>
              <a:buFont typeface="Arial"/>
              <a:buNone/>
              <a:defRPr b="0" i="0" sz="1500" u="none" cap="none" strike="noStrike">
                <a:latin typeface="Arial"/>
                <a:ea typeface="Arial"/>
                <a:cs typeface="Arial"/>
                <a:sym typeface="Arial"/>
              </a:defRPr>
            </a:lvl4pPr>
            <a:lvl5pPr indent="-228600" lvl="4" marL="2286000" marR="0" rtl="0" algn="l">
              <a:spcBef>
                <a:spcPts val="2000"/>
              </a:spcBef>
              <a:spcAft>
                <a:spcPts val="0"/>
              </a:spcAft>
              <a:buClr>
                <a:srgbClr val="FDD6B9"/>
              </a:buClr>
              <a:buSzPts val="1400"/>
              <a:buFont typeface="Arial"/>
              <a:buNone/>
              <a:defRPr b="0" i="0" sz="1500" u="none" cap="none" strike="noStrike">
                <a:latin typeface="Arial"/>
                <a:ea typeface="Arial"/>
                <a:cs typeface="Arial"/>
                <a:sym typeface="Arial"/>
              </a:defRPr>
            </a:lvl5pPr>
            <a:lvl6pPr indent="-311150" lvl="5" marL="2743200" marR="0" rtl="0" algn="l">
              <a:spcBef>
                <a:spcPts val="2000"/>
              </a:spcBef>
              <a:spcAft>
                <a:spcPts val="0"/>
              </a:spcAft>
              <a:buSzPts val="1300"/>
              <a:buFont typeface="Helvetica Neue"/>
              <a:buChar char="•"/>
              <a:defRPr b="0" i="0" sz="1800" u="none" cap="none" strike="noStrike">
                <a:latin typeface="Helvetica Neue"/>
                <a:ea typeface="Helvetica Neue"/>
                <a:cs typeface="Helvetica Neue"/>
                <a:sym typeface="Helvetica Neue"/>
              </a:defRPr>
            </a:lvl6pPr>
            <a:lvl7pPr indent="-311150" lvl="6" marL="3200400" marR="0" rtl="0" algn="l">
              <a:spcBef>
                <a:spcPts val="2000"/>
              </a:spcBef>
              <a:spcAft>
                <a:spcPts val="0"/>
              </a:spcAft>
              <a:buSzPts val="1300"/>
              <a:buFont typeface="Helvetica Neue"/>
              <a:buChar char="•"/>
              <a:defRPr b="0" i="0" sz="1800" u="none" cap="none" strike="noStrike">
                <a:latin typeface="Helvetica Neue"/>
                <a:ea typeface="Helvetica Neue"/>
                <a:cs typeface="Helvetica Neue"/>
                <a:sym typeface="Helvetica Neue"/>
              </a:defRPr>
            </a:lvl7pPr>
            <a:lvl8pPr indent="-311150" lvl="7" marL="3657600" marR="0" rtl="0" algn="l">
              <a:spcBef>
                <a:spcPts val="2000"/>
              </a:spcBef>
              <a:spcAft>
                <a:spcPts val="0"/>
              </a:spcAft>
              <a:buSzPts val="1300"/>
              <a:buFont typeface="Helvetica Neue"/>
              <a:buChar char="•"/>
              <a:defRPr b="0" i="0" sz="1800" u="none" cap="none" strike="noStrike">
                <a:latin typeface="Helvetica Neue"/>
                <a:ea typeface="Helvetica Neue"/>
                <a:cs typeface="Helvetica Neue"/>
                <a:sym typeface="Helvetica Neue"/>
              </a:defRPr>
            </a:lvl8pPr>
            <a:lvl9pPr indent="-311150" lvl="8" marL="4114800" marR="0" rtl="0" algn="l">
              <a:spcBef>
                <a:spcPts val="2000"/>
              </a:spcBef>
              <a:spcAft>
                <a:spcPts val="1700"/>
              </a:spcAft>
              <a:buSzPts val="1300"/>
              <a:buFont typeface="Helvetica Neue"/>
              <a:buChar char="•"/>
              <a:defRPr b="0" i="0" sz="1800" u="none" cap="none" strike="noStrike">
                <a:latin typeface="Helvetica Neue"/>
                <a:ea typeface="Helvetica Neue"/>
                <a:cs typeface="Helvetica Neue"/>
                <a:sym typeface="Helvetica Neue"/>
              </a:defRPr>
            </a:lvl9pPr>
          </a:lstStyle>
          <a:p/>
        </p:txBody>
      </p:sp>
      <p:pic>
        <p:nvPicPr>
          <p:cNvPr descr="FT_PinkGrey_RGB_2017.png" id="73" name="Google Shape;73;p13"/>
          <p:cNvPicPr preferRelativeResize="0"/>
          <p:nvPr/>
        </p:nvPicPr>
        <p:blipFill>
          <a:blip r:embed="rId2">
            <a:alphaModFix/>
          </a:blip>
          <a:stretch>
            <a:fillRect/>
          </a:stretch>
        </p:blipFill>
        <p:spPr>
          <a:xfrm>
            <a:off x="8499838" y="4361018"/>
            <a:ext cx="459325" cy="638590"/>
          </a:xfrm>
          <a:prstGeom prst="rect">
            <a:avLst/>
          </a:prstGeom>
          <a:noFill/>
          <a:ln>
            <a:noFill/>
          </a:ln>
        </p:spPr>
      </p:pic>
      <p:sp>
        <p:nvSpPr>
          <p:cNvPr id="74" name="Google Shape;74;p13"/>
          <p:cNvSpPr txBox="1"/>
          <p:nvPr/>
        </p:nvSpPr>
        <p:spPr>
          <a:xfrm>
            <a:off x="122675" y="4582375"/>
            <a:ext cx="1884600" cy="2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rPr>
              <a:t>@JermilaD</a:t>
            </a:r>
            <a:endParaRPr b="1" sz="2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Information Layout 3">
  <p:cSld name="1_Information Layout 3">
    <p:spTree>
      <p:nvGrpSpPr>
        <p:cNvPr id="75" name="Shape 75"/>
        <p:cNvGrpSpPr/>
        <p:nvPr/>
      </p:nvGrpSpPr>
      <p:grpSpPr>
        <a:xfrm>
          <a:off x="0" y="0"/>
          <a:ext cx="0" cy="0"/>
          <a:chOff x="0" y="0"/>
          <a:chExt cx="0" cy="0"/>
        </a:xfrm>
      </p:grpSpPr>
      <p:sp>
        <p:nvSpPr>
          <p:cNvPr id="76" name="Google Shape;76;p14"/>
          <p:cNvSpPr txBox="1"/>
          <p:nvPr>
            <p:ph idx="1" type="body"/>
          </p:nvPr>
        </p:nvSpPr>
        <p:spPr>
          <a:xfrm>
            <a:off x="664957" y="857250"/>
            <a:ext cx="7821900" cy="3257400"/>
          </a:xfrm>
          <a:prstGeom prst="rect">
            <a:avLst/>
          </a:prstGeom>
          <a:noFill/>
          <a:ln>
            <a:noFill/>
          </a:ln>
        </p:spPr>
        <p:txBody>
          <a:bodyPr anchorCtr="0" anchor="ctr" bIns="93125" lIns="93125" spcFirstLastPara="1" rIns="93125" wrap="square" tIns="93125"/>
          <a:lstStyle>
            <a:lvl1pPr indent="-228600" lvl="0" marL="457200" marR="0" rtl="0" algn="l">
              <a:spcBef>
                <a:spcPts val="600"/>
              </a:spcBef>
              <a:spcAft>
                <a:spcPts val="0"/>
              </a:spcAft>
              <a:buClr>
                <a:srgbClr val="FDD6B9"/>
              </a:buClr>
              <a:buSzPts val="1800"/>
              <a:buFont typeface="Arial"/>
              <a:buNone/>
              <a:defRPr b="0" i="0" sz="4100" u="none" cap="none" strike="noStrike">
                <a:solidFill>
                  <a:schemeClr val="dk1"/>
                </a:solidFill>
                <a:latin typeface="Arial"/>
                <a:ea typeface="Arial"/>
                <a:cs typeface="Arial"/>
                <a:sym typeface="Arial"/>
              </a:defRPr>
            </a:lvl1pPr>
            <a:lvl2pPr indent="-228600" lvl="1" marL="914400" marR="0" rtl="0" algn="l">
              <a:spcBef>
                <a:spcPts val="2000"/>
              </a:spcBef>
              <a:spcAft>
                <a:spcPts val="0"/>
              </a:spcAft>
              <a:buClr>
                <a:srgbClr val="FDD6B9"/>
              </a:buClr>
              <a:buSzPts val="1400"/>
              <a:buFont typeface="Arial"/>
              <a:buNone/>
              <a:defRPr b="0" i="0" sz="1500" u="none" cap="none" strike="noStrike">
                <a:latin typeface="Arial"/>
                <a:ea typeface="Arial"/>
                <a:cs typeface="Arial"/>
                <a:sym typeface="Arial"/>
              </a:defRPr>
            </a:lvl2pPr>
            <a:lvl3pPr indent="-228600" lvl="2" marL="1371600" marR="0" rtl="0" algn="l">
              <a:spcBef>
                <a:spcPts val="2000"/>
              </a:spcBef>
              <a:spcAft>
                <a:spcPts val="0"/>
              </a:spcAft>
              <a:buClr>
                <a:srgbClr val="FDD6B9"/>
              </a:buClr>
              <a:buSzPts val="1400"/>
              <a:buFont typeface="Arial"/>
              <a:buNone/>
              <a:defRPr b="0" i="0" sz="1500" u="none" cap="none" strike="noStrike">
                <a:latin typeface="Arial"/>
                <a:ea typeface="Arial"/>
                <a:cs typeface="Arial"/>
                <a:sym typeface="Arial"/>
              </a:defRPr>
            </a:lvl3pPr>
            <a:lvl4pPr indent="-228600" lvl="3" marL="1828800" marR="0" rtl="0" algn="l">
              <a:spcBef>
                <a:spcPts val="2000"/>
              </a:spcBef>
              <a:spcAft>
                <a:spcPts val="0"/>
              </a:spcAft>
              <a:buClr>
                <a:srgbClr val="FDD6B9"/>
              </a:buClr>
              <a:buSzPts val="1400"/>
              <a:buFont typeface="Arial"/>
              <a:buNone/>
              <a:defRPr b="0" i="0" sz="1500" u="none" cap="none" strike="noStrike">
                <a:latin typeface="Arial"/>
                <a:ea typeface="Arial"/>
                <a:cs typeface="Arial"/>
                <a:sym typeface="Arial"/>
              </a:defRPr>
            </a:lvl4pPr>
            <a:lvl5pPr indent="-228600" lvl="4" marL="2286000" marR="0" rtl="0" algn="l">
              <a:spcBef>
                <a:spcPts val="2000"/>
              </a:spcBef>
              <a:spcAft>
                <a:spcPts val="0"/>
              </a:spcAft>
              <a:buClr>
                <a:srgbClr val="FDD6B9"/>
              </a:buClr>
              <a:buSzPts val="1400"/>
              <a:buFont typeface="Arial"/>
              <a:buNone/>
              <a:defRPr b="0" i="0" sz="1500" u="none" cap="none" strike="noStrike">
                <a:latin typeface="Arial"/>
                <a:ea typeface="Arial"/>
                <a:cs typeface="Arial"/>
                <a:sym typeface="Arial"/>
              </a:defRPr>
            </a:lvl5pPr>
            <a:lvl6pPr indent="-311150" lvl="5" marL="2743200" marR="0" rtl="0" algn="l">
              <a:spcBef>
                <a:spcPts val="2000"/>
              </a:spcBef>
              <a:spcAft>
                <a:spcPts val="0"/>
              </a:spcAft>
              <a:buSzPts val="1300"/>
              <a:buFont typeface="Helvetica Neue"/>
              <a:buChar char="•"/>
              <a:defRPr b="0" i="0" sz="1800" u="none" cap="none" strike="noStrike">
                <a:latin typeface="Helvetica Neue"/>
                <a:ea typeface="Helvetica Neue"/>
                <a:cs typeface="Helvetica Neue"/>
                <a:sym typeface="Helvetica Neue"/>
              </a:defRPr>
            </a:lvl6pPr>
            <a:lvl7pPr indent="-311150" lvl="6" marL="3200400" marR="0" rtl="0" algn="l">
              <a:spcBef>
                <a:spcPts val="2000"/>
              </a:spcBef>
              <a:spcAft>
                <a:spcPts val="0"/>
              </a:spcAft>
              <a:buSzPts val="1300"/>
              <a:buFont typeface="Helvetica Neue"/>
              <a:buChar char="•"/>
              <a:defRPr b="0" i="0" sz="1800" u="none" cap="none" strike="noStrike">
                <a:latin typeface="Helvetica Neue"/>
                <a:ea typeface="Helvetica Neue"/>
                <a:cs typeface="Helvetica Neue"/>
                <a:sym typeface="Helvetica Neue"/>
              </a:defRPr>
            </a:lvl7pPr>
            <a:lvl8pPr indent="-311150" lvl="7" marL="3657600" marR="0" rtl="0" algn="l">
              <a:spcBef>
                <a:spcPts val="2000"/>
              </a:spcBef>
              <a:spcAft>
                <a:spcPts val="0"/>
              </a:spcAft>
              <a:buSzPts val="1300"/>
              <a:buFont typeface="Helvetica Neue"/>
              <a:buChar char="•"/>
              <a:defRPr b="0" i="0" sz="1800" u="none" cap="none" strike="noStrike">
                <a:latin typeface="Helvetica Neue"/>
                <a:ea typeface="Helvetica Neue"/>
                <a:cs typeface="Helvetica Neue"/>
                <a:sym typeface="Helvetica Neue"/>
              </a:defRPr>
            </a:lvl8pPr>
            <a:lvl9pPr indent="-311150" lvl="8" marL="4114800" marR="0" rtl="0" algn="l">
              <a:spcBef>
                <a:spcPts val="2000"/>
              </a:spcBef>
              <a:spcAft>
                <a:spcPts val="1700"/>
              </a:spcAft>
              <a:buSzPts val="1300"/>
              <a:buFont typeface="Helvetica Neue"/>
              <a:buChar char="•"/>
              <a:defRPr b="0" i="0" sz="1800" u="none" cap="none" strike="noStrike">
                <a:latin typeface="Helvetica Neue"/>
                <a:ea typeface="Helvetica Neue"/>
                <a:cs typeface="Helvetica Neue"/>
                <a:sym typeface="Helvetica Neue"/>
              </a:defRPr>
            </a:lvl9pPr>
          </a:lstStyle>
          <a:p/>
        </p:txBody>
      </p:sp>
      <p:sp>
        <p:nvSpPr>
          <p:cNvPr id="77" name="Google Shape;77;p14"/>
          <p:cNvSpPr txBox="1"/>
          <p:nvPr>
            <p:ph idx="2" type="body"/>
          </p:nvPr>
        </p:nvSpPr>
        <p:spPr>
          <a:xfrm>
            <a:off x="975684" y="4114800"/>
            <a:ext cx="7511100" cy="408900"/>
          </a:xfrm>
          <a:prstGeom prst="rect">
            <a:avLst/>
          </a:prstGeom>
          <a:noFill/>
          <a:ln>
            <a:noFill/>
          </a:ln>
        </p:spPr>
        <p:txBody>
          <a:bodyPr anchorCtr="0" anchor="ctr" bIns="93125" lIns="93125" spcFirstLastPara="1" rIns="93125" wrap="square" tIns="93125"/>
          <a:lstStyle>
            <a:lvl1pPr indent="-228600" lvl="0" marL="457200" marR="0" rtl="0" algn="l">
              <a:spcBef>
                <a:spcPts val="2000"/>
              </a:spcBef>
              <a:spcAft>
                <a:spcPts val="0"/>
              </a:spcAft>
              <a:buClr>
                <a:srgbClr val="FDD6B9"/>
              </a:buClr>
              <a:buSzPts val="1800"/>
              <a:buFont typeface="Arial"/>
              <a:buNone/>
              <a:defRPr b="0" i="1" sz="2100" u="none" cap="none" strike="noStrike">
                <a:solidFill>
                  <a:schemeClr val="dk1"/>
                </a:solidFill>
                <a:latin typeface="Arial"/>
                <a:ea typeface="Arial"/>
                <a:cs typeface="Arial"/>
                <a:sym typeface="Arial"/>
              </a:defRPr>
            </a:lvl1pPr>
            <a:lvl2pPr indent="-228600" lvl="1" marL="914400" marR="0" rtl="0" algn="l">
              <a:spcBef>
                <a:spcPts val="2000"/>
              </a:spcBef>
              <a:spcAft>
                <a:spcPts val="0"/>
              </a:spcAft>
              <a:buClr>
                <a:srgbClr val="FDD6B9"/>
              </a:buClr>
              <a:buSzPts val="1400"/>
              <a:buFont typeface="Arial"/>
              <a:buNone/>
              <a:defRPr b="0" i="0" sz="1500" u="none" cap="none" strike="noStrike">
                <a:latin typeface="Arial"/>
                <a:ea typeface="Arial"/>
                <a:cs typeface="Arial"/>
                <a:sym typeface="Arial"/>
              </a:defRPr>
            </a:lvl2pPr>
            <a:lvl3pPr indent="-228600" lvl="2" marL="1371600" marR="0" rtl="0" algn="l">
              <a:spcBef>
                <a:spcPts val="2000"/>
              </a:spcBef>
              <a:spcAft>
                <a:spcPts val="0"/>
              </a:spcAft>
              <a:buClr>
                <a:srgbClr val="FDD6B9"/>
              </a:buClr>
              <a:buSzPts val="1400"/>
              <a:buFont typeface="Arial"/>
              <a:buNone/>
              <a:defRPr b="0" i="0" sz="1500" u="none" cap="none" strike="noStrike">
                <a:latin typeface="Arial"/>
                <a:ea typeface="Arial"/>
                <a:cs typeface="Arial"/>
                <a:sym typeface="Arial"/>
              </a:defRPr>
            </a:lvl3pPr>
            <a:lvl4pPr indent="-228600" lvl="3" marL="1828800" marR="0" rtl="0" algn="l">
              <a:spcBef>
                <a:spcPts val="2000"/>
              </a:spcBef>
              <a:spcAft>
                <a:spcPts val="0"/>
              </a:spcAft>
              <a:buClr>
                <a:srgbClr val="FDD6B9"/>
              </a:buClr>
              <a:buSzPts val="1400"/>
              <a:buFont typeface="Arial"/>
              <a:buNone/>
              <a:defRPr b="0" i="0" sz="1500" u="none" cap="none" strike="noStrike">
                <a:latin typeface="Arial"/>
                <a:ea typeface="Arial"/>
                <a:cs typeface="Arial"/>
                <a:sym typeface="Arial"/>
              </a:defRPr>
            </a:lvl4pPr>
            <a:lvl5pPr indent="-228600" lvl="4" marL="2286000" marR="0" rtl="0" algn="l">
              <a:spcBef>
                <a:spcPts val="2000"/>
              </a:spcBef>
              <a:spcAft>
                <a:spcPts val="0"/>
              </a:spcAft>
              <a:buClr>
                <a:srgbClr val="FDD6B9"/>
              </a:buClr>
              <a:buSzPts val="1400"/>
              <a:buFont typeface="Arial"/>
              <a:buNone/>
              <a:defRPr b="0" i="0" sz="1500" u="none" cap="none" strike="noStrike">
                <a:latin typeface="Arial"/>
                <a:ea typeface="Arial"/>
                <a:cs typeface="Arial"/>
                <a:sym typeface="Arial"/>
              </a:defRPr>
            </a:lvl5pPr>
            <a:lvl6pPr indent="-311150" lvl="5" marL="2743200" marR="0" rtl="0" algn="l">
              <a:spcBef>
                <a:spcPts val="2000"/>
              </a:spcBef>
              <a:spcAft>
                <a:spcPts val="0"/>
              </a:spcAft>
              <a:buSzPts val="1300"/>
              <a:buFont typeface="Helvetica Neue"/>
              <a:buChar char="•"/>
              <a:defRPr b="0" i="0" sz="1800" u="none" cap="none" strike="noStrike">
                <a:latin typeface="Helvetica Neue"/>
                <a:ea typeface="Helvetica Neue"/>
                <a:cs typeface="Helvetica Neue"/>
                <a:sym typeface="Helvetica Neue"/>
              </a:defRPr>
            </a:lvl6pPr>
            <a:lvl7pPr indent="-311150" lvl="6" marL="3200400" marR="0" rtl="0" algn="l">
              <a:spcBef>
                <a:spcPts val="2000"/>
              </a:spcBef>
              <a:spcAft>
                <a:spcPts val="0"/>
              </a:spcAft>
              <a:buSzPts val="1300"/>
              <a:buFont typeface="Helvetica Neue"/>
              <a:buChar char="•"/>
              <a:defRPr b="0" i="0" sz="1800" u="none" cap="none" strike="noStrike">
                <a:latin typeface="Helvetica Neue"/>
                <a:ea typeface="Helvetica Neue"/>
                <a:cs typeface="Helvetica Neue"/>
                <a:sym typeface="Helvetica Neue"/>
              </a:defRPr>
            </a:lvl7pPr>
            <a:lvl8pPr indent="-311150" lvl="7" marL="3657600" marR="0" rtl="0" algn="l">
              <a:spcBef>
                <a:spcPts val="2000"/>
              </a:spcBef>
              <a:spcAft>
                <a:spcPts val="0"/>
              </a:spcAft>
              <a:buSzPts val="1300"/>
              <a:buFont typeface="Helvetica Neue"/>
              <a:buChar char="•"/>
              <a:defRPr b="0" i="0" sz="1800" u="none" cap="none" strike="noStrike">
                <a:latin typeface="Helvetica Neue"/>
                <a:ea typeface="Helvetica Neue"/>
                <a:cs typeface="Helvetica Neue"/>
                <a:sym typeface="Helvetica Neue"/>
              </a:defRPr>
            </a:lvl8pPr>
            <a:lvl9pPr indent="-311150" lvl="8" marL="4114800" marR="0" rtl="0" algn="l">
              <a:spcBef>
                <a:spcPts val="2000"/>
              </a:spcBef>
              <a:spcAft>
                <a:spcPts val="1700"/>
              </a:spcAft>
              <a:buSzPts val="1300"/>
              <a:buFont typeface="Helvetica Neue"/>
              <a:buChar char="•"/>
              <a:defRPr b="0" i="0" sz="1800" u="none" cap="none" strike="noStrike">
                <a:latin typeface="Helvetica Neue"/>
                <a:ea typeface="Helvetica Neue"/>
                <a:cs typeface="Helvetica Neue"/>
                <a:sym typeface="Helvetica Neue"/>
              </a:defRPr>
            </a:lvl9pPr>
          </a:lstStyle>
          <a:p/>
        </p:txBody>
      </p:sp>
      <p:pic>
        <p:nvPicPr>
          <p:cNvPr descr="FT_PinkGrey_RGB_2017.png" id="78" name="Google Shape;78;p14"/>
          <p:cNvPicPr preferRelativeResize="0"/>
          <p:nvPr/>
        </p:nvPicPr>
        <p:blipFill>
          <a:blip r:embed="rId2">
            <a:alphaModFix/>
          </a:blip>
          <a:stretch>
            <a:fillRect/>
          </a:stretch>
        </p:blipFill>
        <p:spPr>
          <a:xfrm>
            <a:off x="8499838" y="4361018"/>
            <a:ext cx="459325" cy="638590"/>
          </a:xfrm>
          <a:prstGeom prst="rect">
            <a:avLst/>
          </a:prstGeom>
          <a:noFill/>
          <a:ln>
            <a:noFill/>
          </a:ln>
        </p:spPr>
      </p:pic>
      <p:sp>
        <p:nvSpPr>
          <p:cNvPr id="79" name="Google Shape;79;p14"/>
          <p:cNvSpPr txBox="1"/>
          <p:nvPr/>
        </p:nvSpPr>
        <p:spPr>
          <a:xfrm>
            <a:off x="122675" y="4582375"/>
            <a:ext cx="1884600" cy="2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rPr>
              <a:t>@JermilaD</a:t>
            </a:r>
            <a:endParaRPr b="1"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0" name="Shape 80"/>
        <p:cNvGrpSpPr/>
        <p:nvPr/>
      </p:nvGrpSpPr>
      <p:grpSpPr>
        <a:xfrm>
          <a:off x="0" y="0"/>
          <a:ext cx="0" cy="0"/>
          <a:chOff x="0" y="0"/>
          <a:chExt cx="0" cy="0"/>
        </a:xfrm>
      </p:grpSpPr>
      <p:sp>
        <p:nvSpPr>
          <p:cNvPr id="81" name="Google Shape;81;p15"/>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500"/>
            </a:lvl2pPr>
            <a:lvl3pPr indent="0" lvl="2" rtl="0">
              <a:spcBef>
                <a:spcPts val="0"/>
              </a:spcBef>
              <a:spcAft>
                <a:spcPts val="0"/>
              </a:spcAft>
              <a:buSzPts val="1400"/>
              <a:buNone/>
              <a:defRPr sz="1500"/>
            </a:lvl3pPr>
            <a:lvl4pPr indent="0" lvl="3" rtl="0">
              <a:spcBef>
                <a:spcPts val="0"/>
              </a:spcBef>
              <a:spcAft>
                <a:spcPts val="0"/>
              </a:spcAft>
              <a:buSzPts val="1400"/>
              <a:buNone/>
              <a:defRPr sz="1500"/>
            </a:lvl4pPr>
            <a:lvl5pPr indent="0" lvl="4" rtl="0">
              <a:spcBef>
                <a:spcPts val="0"/>
              </a:spcBef>
              <a:spcAft>
                <a:spcPts val="0"/>
              </a:spcAft>
              <a:buSzPts val="1400"/>
              <a:buNone/>
              <a:defRPr sz="1500"/>
            </a:lvl5pPr>
            <a:lvl6pPr indent="0" lvl="5" rtl="0">
              <a:spcBef>
                <a:spcPts val="0"/>
              </a:spcBef>
              <a:spcAft>
                <a:spcPts val="0"/>
              </a:spcAft>
              <a:buSzPts val="1400"/>
              <a:buNone/>
              <a:defRPr sz="1500"/>
            </a:lvl6pPr>
            <a:lvl7pPr indent="0" lvl="6" rtl="0">
              <a:spcBef>
                <a:spcPts val="0"/>
              </a:spcBef>
              <a:spcAft>
                <a:spcPts val="0"/>
              </a:spcAft>
              <a:buSzPts val="1400"/>
              <a:buNone/>
              <a:defRPr sz="1500"/>
            </a:lvl7pPr>
            <a:lvl8pPr indent="0" lvl="7" rtl="0">
              <a:spcBef>
                <a:spcPts val="0"/>
              </a:spcBef>
              <a:spcAft>
                <a:spcPts val="0"/>
              </a:spcAft>
              <a:buSzPts val="1400"/>
              <a:buNone/>
              <a:defRPr sz="1500"/>
            </a:lvl8pPr>
            <a:lvl9pPr indent="0" lvl="8" rtl="0">
              <a:spcBef>
                <a:spcPts val="0"/>
              </a:spcBef>
              <a:spcAft>
                <a:spcPts val="0"/>
              </a:spcAft>
              <a:buSzPts val="1400"/>
              <a:buNone/>
              <a:defRPr sz="1500"/>
            </a:lvl9pPr>
          </a:lstStyle>
          <a:p/>
        </p:txBody>
      </p:sp>
      <p:sp>
        <p:nvSpPr>
          <p:cNvPr id="82" name="Google Shape;82;p15"/>
          <p:cNvSpPr txBox="1"/>
          <p:nvPr>
            <p:ph idx="1" type="body"/>
          </p:nvPr>
        </p:nvSpPr>
        <p:spPr>
          <a:xfrm>
            <a:off x="628650" y="1369219"/>
            <a:ext cx="7886700" cy="3263400"/>
          </a:xfrm>
          <a:prstGeom prst="rect">
            <a:avLst/>
          </a:prstGeom>
          <a:noFill/>
          <a:ln>
            <a:noFill/>
          </a:ln>
        </p:spPr>
        <p:txBody>
          <a:bodyPr anchorCtr="0" anchor="t" bIns="93125" lIns="93125" spcFirstLastPara="1" rIns="93125" wrap="square" tIns="93125"/>
          <a:lstStyle>
            <a:lvl1pPr indent="-361950" lvl="0" marL="457200" marR="0" rtl="0" algn="l">
              <a:lnSpc>
                <a:spcPct val="90000"/>
              </a:lnSpc>
              <a:spcBef>
                <a:spcPts val="7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36550" lvl="1" marL="914400" marR="0" rtl="0" algn="l">
              <a:lnSpc>
                <a:spcPct val="90000"/>
              </a:lnSpc>
              <a:spcBef>
                <a:spcPts val="1700"/>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7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17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17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1150" lvl="5" marL="2743200" marR="0" rtl="0" algn="l">
              <a:lnSpc>
                <a:spcPct val="90000"/>
              </a:lnSpc>
              <a:spcBef>
                <a:spcPts val="17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6pPr>
            <a:lvl7pPr indent="-311150" lvl="6" marL="3200400" marR="0" rtl="0" algn="l">
              <a:lnSpc>
                <a:spcPct val="90000"/>
              </a:lnSpc>
              <a:spcBef>
                <a:spcPts val="17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7pPr>
            <a:lvl8pPr indent="-311150" lvl="7" marL="3657600" marR="0" rtl="0" algn="l">
              <a:lnSpc>
                <a:spcPct val="90000"/>
              </a:lnSpc>
              <a:spcBef>
                <a:spcPts val="17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8pPr>
            <a:lvl9pPr indent="-311150" lvl="8" marL="4114800" marR="0" rtl="0" algn="l">
              <a:lnSpc>
                <a:spcPct val="90000"/>
              </a:lnSpc>
              <a:spcBef>
                <a:spcPts val="1700"/>
              </a:spcBef>
              <a:spcAft>
                <a:spcPts val="170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
        <p:nvSpPr>
          <p:cNvPr id="83" name="Google Shape;83;p15"/>
          <p:cNvSpPr txBox="1"/>
          <p:nvPr>
            <p:ph idx="10" type="dt"/>
          </p:nvPr>
        </p:nvSpPr>
        <p:spPr>
          <a:xfrm>
            <a:off x="628650" y="4767263"/>
            <a:ext cx="2057400" cy="273900"/>
          </a:xfrm>
          <a:prstGeom prst="rect">
            <a:avLst/>
          </a:prstGeom>
          <a:noFill/>
          <a:ln>
            <a:noFill/>
          </a:ln>
        </p:spPr>
        <p:txBody>
          <a:bodyPr anchorCtr="0" anchor="ctr" bIns="41900" lIns="41900" spcFirstLastPara="1" rIns="41900" wrap="square" tIns="41900"/>
          <a:lstStyle>
            <a:lvl1pPr indent="0" lvl="0" marL="0" marR="0" rtl="0" algn="l">
              <a:spcBef>
                <a:spcPts val="0"/>
              </a:spcBef>
              <a:spcAft>
                <a:spcPts val="0"/>
              </a:spcAft>
              <a:buSzPts val="600"/>
              <a:buNone/>
              <a:defRPr b="0" i="0" sz="900" u="none" cap="none" strike="noStrike">
                <a:solidFill>
                  <a:srgbClr val="888888"/>
                </a:solidFill>
                <a:latin typeface="Calibri"/>
                <a:ea typeface="Calibri"/>
                <a:cs typeface="Calibri"/>
                <a:sym typeface="Calibri"/>
              </a:defRPr>
            </a:lvl1pPr>
            <a:lvl2pPr indent="0" lvl="1" marL="368300" marR="0" rtl="0" algn="l">
              <a:spcBef>
                <a:spcPts val="0"/>
              </a:spcBef>
              <a:spcAft>
                <a:spcPts val="0"/>
              </a:spcAft>
              <a:buSzPts val="600"/>
              <a:buNone/>
              <a:defRPr b="0" i="0" sz="1500" u="none" cap="none" strike="noStrike">
                <a:solidFill>
                  <a:schemeClr val="dk1"/>
                </a:solidFill>
                <a:latin typeface="Calibri"/>
                <a:ea typeface="Calibri"/>
                <a:cs typeface="Calibri"/>
                <a:sym typeface="Calibri"/>
              </a:defRPr>
            </a:lvl2pPr>
            <a:lvl3pPr indent="0" lvl="2" marL="749300" marR="0" rtl="0" algn="l">
              <a:spcBef>
                <a:spcPts val="0"/>
              </a:spcBef>
              <a:spcAft>
                <a:spcPts val="0"/>
              </a:spcAft>
              <a:buSzPts val="600"/>
              <a:buNone/>
              <a:defRPr b="0" i="0" sz="1500" u="none" cap="none" strike="noStrike">
                <a:solidFill>
                  <a:schemeClr val="dk1"/>
                </a:solidFill>
                <a:latin typeface="Calibri"/>
                <a:ea typeface="Calibri"/>
                <a:cs typeface="Calibri"/>
                <a:sym typeface="Calibri"/>
              </a:defRPr>
            </a:lvl3pPr>
            <a:lvl4pPr indent="0" lvl="3" marL="1117600" marR="0" rtl="0" algn="l">
              <a:spcBef>
                <a:spcPts val="0"/>
              </a:spcBef>
              <a:spcAft>
                <a:spcPts val="0"/>
              </a:spcAft>
              <a:buSzPts val="600"/>
              <a:buNone/>
              <a:defRPr b="0" i="0" sz="1500" u="none" cap="none" strike="noStrike">
                <a:solidFill>
                  <a:schemeClr val="dk1"/>
                </a:solidFill>
                <a:latin typeface="Calibri"/>
                <a:ea typeface="Calibri"/>
                <a:cs typeface="Calibri"/>
                <a:sym typeface="Calibri"/>
              </a:defRPr>
            </a:lvl4pPr>
            <a:lvl5pPr indent="0" lvl="4" marL="1485900" marR="0" rtl="0" algn="l">
              <a:spcBef>
                <a:spcPts val="0"/>
              </a:spcBef>
              <a:spcAft>
                <a:spcPts val="0"/>
              </a:spcAft>
              <a:buSzPts val="600"/>
              <a:buNone/>
              <a:defRPr b="0" i="0" sz="1500" u="none" cap="none" strike="noStrike">
                <a:solidFill>
                  <a:schemeClr val="dk1"/>
                </a:solidFill>
                <a:latin typeface="Calibri"/>
                <a:ea typeface="Calibri"/>
                <a:cs typeface="Calibri"/>
                <a:sym typeface="Calibri"/>
              </a:defRPr>
            </a:lvl5pPr>
            <a:lvl6pPr indent="0" lvl="5" marL="1866900" marR="0" rtl="0" algn="l">
              <a:spcBef>
                <a:spcPts val="0"/>
              </a:spcBef>
              <a:spcAft>
                <a:spcPts val="0"/>
              </a:spcAft>
              <a:buSzPts val="600"/>
              <a:buNone/>
              <a:defRPr b="0" i="0" sz="1500" u="none" cap="none" strike="noStrike">
                <a:solidFill>
                  <a:schemeClr val="dk1"/>
                </a:solidFill>
                <a:latin typeface="Calibri"/>
                <a:ea typeface="Calibri"/>
                <a:cs typeface="Calibri"/>
                <a:sym typeface="Calibri"/>
              </a:defRPr>
            </a:lvl6pPr>
            <a:lvl7pPr indent="0" lvl="6" marL="2235200" marR="0" rtl="0" algn="l">
              <a:spcBef>
                <a:spcPts val="0"/>
              </a:spcBef>
              <a:spcAft>
                <a:spcPts val="0"/>
              </a:spcAft>
              <a:buSzPts val="600"/>
              <a:buNone/>
              <a:defRPr b="0" i="0" sz="1500" u="none" cap="none" strike="noStrike">
                <a:solidFill>
                  <a:schemeClr val="dk1"/>
                </a:solidFill>
                <a:latin typeface="Calibri"/>
                <a:ea typeface="Calibri"/>
                <a:cs typeface="Calibri"/>
                <a:sym typeface="Calibri"/>
              </a:defRPr>
            </a:lvl7pPr>
            <a:lvl8pPr indent="0" lvl="7" marL="2603500" marR="0" rtl="0" algn="l">
              <a:spcBef>
                <a:spcPts val="0"/>
              </a:spcBef>
              <a:spcAft>
                <a:spcPts val="0"/>
              </a:spcAft>
              <a:buSzPts val="600"/>
              <a:buNone/>
              <a:defRPr b="0" i="0" sz="1500" u="none" cap="none" strike="noStrike">
                <a:solidFill>
                  <a:schemeClr val="dk1"/>
                </a:solidFill>
                <a:latin typeface="Calibri"/>
                <a:ea typeface="Calibri"/>
                <a:cs typeface="Calibri"/>
                <a:sym typeface="Calibri"/>
              </a:defRPr>
            </a:lvl8pPr>
            <a:lvl9pPr indent="0" lvl="8" marL="2984500" marR="0" rtl="0" algn="l">
              <a:spcBef>
                <a:spcPts val="0"/>
              </a:spcBef>
              <a:spcAft>
                <a:spcPts val="0"/>
              </a:spcAft>
              <a:buSzPts val="600"/>
              <a:buNone/>
              <a:defRPr b="0" i="0" sz="1500" u="none" cap="none" strike="noStrike">
                <a:solidFill>
                  <a:schemeClr val="dk1"/>
                </a:solidFill>
                <a:latin typeface="Calibri"/>
                <a:ea typeface="Calibri"/>
                <a:cs typeface="Calibri"/>
                <a:sym typeface="Calibri"/>
              </a:defRPr>
            </a:lvl9pPr>
          </a:lstStyle>
          <a:p/>
        </p:txBody>
      </p:sp>
      <p:sp>
        <p:nvSpPr>
          <p:cNvPr id="84" name="Google Shape;84;p15"/>
          <p:cNvSpPr txBox="1"/>
          <p:nvPr>
            <p:ph idx="11" type="ftr"/>
          </p:nvPr>
        </p:nvSpPr>
        <p:spPr>
          <a:xfrm>
            <a:off x="3028950" y="4767263"/>
            <a:ext cx="3086100" cy="273900"/>
          </a:xfrm>
          <a:prstGeom prst="rect">
            <a:avLst/>
          </a:prstGeom>
          <a:noFill/>
          <a:ln>
            <a:noFill/>
          </a:ln>
        </p:spPr>
        <p:txBody>
          <a:bodyPr anchorCtr="0" anchor="ctr" bIns="41900" lIns="41900" spcFirstLastPara="1" rIns="41900" wrap="square" tIns="41900"/>
          <a:lstStyle>
            <a:lvl1pPr indent="0" lvl="0" marL="0" marR="0" rtl="0" algn="ctr">
              <a:spcBef>
                <a:spcPts val="0"/>
              </a:spcBef>
              <a:spcAft>
                <a:spcPts val="0"/>
              </a:spcAft>
              <a:buSzPts val="600"/>
              <a:buNone/>
              <a:defRPr b="0" i="0" sz="900" u="none" cap="none" strike="noStrike">
                <a:solidFill>
                  <a:srgbClr val="888888"/>
                </a:solidFill>
                <a:latin typeface="Calibri"/>
                <a:ea typeface="Calibri"/>
                <a:cs typeface="Calibri"/>
                <a:sym typeface="Calibri"/>
              </a:defRPr>
            </a:lvl1pPr>
            <a:lvl2pPr indent="0" lvl="1" marL="368300" marR="0" rtl="0" algn="l">
              <a:spcBef>
                <a:spcPts val="0"/>
              </a:spcBef>
              <a:spcAft>
                <a:spcPts val="0"/>
              </a:spcAft>
              <a:buSzPts val="600"/>
              <a:buNone/>
              <a:defRPr b="0" i="0" sz="1500" u="none" cap="none" strike="noStrike">
                <a:solidFill>
                  <a:schemeClr val="dk1"/>
                </a:solidFill>
                <a:latin typeface="Calibri"/>
                <a:ea typeface="Calibri"/>
                <a:cs typeface="Calibri"/>
                <a:sym typeface="Calibri"/>
              </a:defRPr>
            </a:lvl2pPr>
            <a:lvl3pPr indent="0" lvl="2" marL="749300" marR="0" rtl="0" algn="l">
              <a:spcBef>
                <a:spcPts val="0"/>
              </a:spcBef>
              <a:spcAft>
                <a:spcPts val="0"/>
              </a:spcAft>
              <a:buSzPts val="600"/>
              <a:buNone/>
              <a:defRPr b="0" i="0" sz="1500" u="none" cap="none" strike="noStrike">
                <a:solidFill>
                  <a:schemeClr val="dk1"/>
                </a:solidFill>
                <a:latin typeface="Calibri"/>
                <a:ea typeface="Calibri"/>
                <a:cs typeface="Calibri"/>
                <a:sym typeface="Calibri"/>
              </a:defRPr>
            </a:lvl3pPr>
            <a:lvl4pPr indent="0" lvl="3" marL="1117600" marR="0" rtl="0" algn="l">
              <a:spcBef>
                <a:spcPts val="0"/>
              </a:spcBef>
              <a:spcAft>
                <a:spcPts val="0"/>
              </a:spcAft>
              <a:buSzPts val="600"/>
              <a:buNone/>
              <a:defRPr b="0" i="0" sz="1500" u="none" cap="none" strike="noStrike">
                <a:solidFill>
                  <a:schemeClr val="dk1"/>
                </a:solidFill>
                <a:latin typeface="Calibri"/>
                <a:ea typeface="Calibri"/>
                <a:cs typeface="Calibri"/>
                <a:sym typeface="Calibri"/>
              </a:defRPr>
            </a:lvl4pPr>
            <a:lvl5pPr indent="0" lvl="4" marL="1485900" marR="0" rtl="0" algn="l">
              <a:spcBef>
                <a:spcPts val="0"/>
              </a:spcBef>
              <a:spcAft>
                <a:spcPts val="0"/>
              </a:spcAft>
              <a:buSzPts val="600"/>
              <a:buNone/>
              <a:defRPr b="0" i="0" sz="1500" u="none" cap="none" strike="noStrike">
                <a:solidFill>
                  <a:schemeClr val="dk1"/>
                </a:solidFill>
                <a:latin typeface="Calibri"/>
                <a:ea typeface="Calibri"/>
                <a:cs typeface="Calibri"/>
                <a:sym typeface="Calibri"/>
              </a:defRPr>
            </a:lvl5pPr>
            <a:lvl6pPr indent="0" lvl="5" marL="1866900" marR="0" rtl="0" algn="l">
              <a:spcBef>
                <a:spcPts val="0"/>
              </a:spcBef>
              <a:spcAft>
                <a:spcPts val="0"/>
              </a:spcAft>
              <a:buSzPts val="600"/>
              <a:buNone/>
              <a:defRPr b="0" i="0" sz="1500" u="none" cap="none" strike="noStrike">
                <a:solidFill>
                  <a:schemeClr val="dk1"/>
                </a:solidFill>
                <a:latin typeface="Calibri"/>
                <a:ea typeface="Calibri"/>
                <a:cs typeface="Calibri"/>
                <a:sym typeface="Calibri"/>
              </a:defRPr>
            </a:lvl6pPr>
            <a:lvl7pPr indent="0" lvl="6" marL="2235200" marR="0" rtl="0" algn="l">
              <a:spcBef>
                <a:spcPts val="0"/>
              </a:spcBef>
              <a:spcAft>
                <a:spcPts val="0"/>
              </a:spcAft>
              <a:buSzPts val="600"/>
              <a:buNone/>
              <a:defRPr b="0" i="0" sz="1500" u="none" cap="none" strike="noStrike">
                <a:solidFill>
                  <a:schemeClr val="dk1"/>
                </a:solidFill>
                <a:latin typeface="Calibri"/>
                <a:ea typeface="Calibri"/>
                <a:cs typeface="Calibri"/>
                <a:sym typeface="Calibri"/>
              </a:defRPr>
            </a:lvl7pPr>
            <a:lvl8pPr indent="0" lvl="7" marL="2603500" marR="0" rtl="0" algn="l">
              <a:spcBef>
                <a:spcPts val="0"/>
              </a:spcBef>
              <a:spcAft>
                <a:spcPts val="0"/>
              </a:spcAft>
              <a:buSzPts val="600"/>
              <a:buNone/>
              <a:defRPr b="0" i="0" sz="1500" u="none" cap="none" strike="noStrike">
                <a:solidFill>
                  <a:schemeClr val="dk1"/>
                </a:solidFill>
                <a:latin typeface="Calibri"/>
                <a:ea typeface="Calibri"/>
                <a:cs typeface="Calibri"/>
                <a:sym typeface="Calibri"/>
              </a:defRPr>
            </a:lvl8pPr>
            <a:lvl9pPr indent="0" lvl="8" marL="2984500" marR="0" rtl="0" algn="l">
              <a:spcBef>
                <a:spcPts val="0"/>
              </a:spcBef>
              <a:spcAft>
                <a:spcPts val="0"/>
              </a:spcAft>
              <a:buSzPts val="600"/>
              <a:buNone/>
              <a:defRPr b="0" i="0" sz="1500" u="none" cap="none" strike="noStrike">
                <a:solidFill>
                  <a:schemeClr val="dk1"/>
                </a:solidFill>
                <a:latin typeface="Calibri"/>
                <a:ea typeface="Calibri"/>
                <a:cs typeface="Calibri"/>
                <a:sym typeface="Calibri"/>
              </a:defRPr>
            </a:lvl9pPr>
          </a:lstStyle>
          <a:p/>
        </p:txBody>
      </p:sp>
      <p:sp>
        <p:nvSpPr>
          <p:cNvPr id="85" name="Google Shape;85;p15"/>
          <p:cNvSpPr txBox="1"/>
          <p:nvPr>
            <p:ph idx="12" type="sldNum"/>
          </p:nvPr>
        </p:nvSpPr>
        <p:spPr>
          <a:xfrm>
            <a:off x="6457950" y="4767263"/>
            <a:ext cx="2057400" cy="273900"/>
          </a:xfrm>
          <a:prstGeom prst="rect">
            <a:avLst/>
          </a:prstGeom>
          <a:noFill/>
          <a:ln>
            <a:noFill/>
          </a:ln>
        </p:spPr>
        <p:txBody>
          <a:bodyPr anchorCtr="0" anchor="ctr" bIns="37250" lIns="74500" spcFirstLastPara="1" rIns="74500" wrap="square" tIns="3725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FT_PinkGrey_RGB_2017.png" id="86" name="Google Shape;86;p15"/>
          <p:cNvPicPr preferRelativeResize="0"/>
          <p:nvPr/>
        </p:nvPicPr>
        <p:blipFill>
          <a:blip r:embed="rId2">
            <a:alphaModFix/>
          </a:blip>
          <a:stretch>
            <a:fillRect/>
          </a:stretch>
        </p:blipFill>
        <p:spPr>
          <a:xfrm>
            <a:off x="8499838" y="4361018"/>
            <a:ext cx="459325" cy="638590"/>
          </a:xfrm>
          <a:prstGeom prst="rect">
            <a:avLst/>
          </a:prstGeom>
          <a:noFill/>
          <a:ln>
            <a:noFill/>
          </a:ln>
        </p:spPr>
      </p:pic>
      <p:sp>
        <p:nvSpPr>
          <p:cNvPr id="87" name="Google Shape;87;p15"/>
          <p:cNvSpPr txBox="1"/>
          <p:nvPr/>
        </p:nvSpPr>
        <p:spPr>
          <a:xfrm>
            <a:off x="122675" y="4582375"/>
            <a:ext cx="1884600" cy="2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rPr>
              <a:t>@JermilaD</a:t>
            </a:r>
            <a:endParaRPr b="1" sz="2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lstStyle>
            <a:lvl1pPr lvl="0" algn="ctr">
              <a:spcBef>
                <a:spcPts val="0"/>
              </a:spcBef>
              <a:spcAft>
                <a:spcPts val="0"/>
              </a:spcAft>
              <a:buSzPts val="3700"/>
              <a:buChar char="●"/>
              <a:defRPr sz="3700"/>
            </a:lvl1pPr>
            <a:lvl2pPr lvl="1" algn="ctr">
              <a:spcBef>
                <a:spcPts val="0"/>
              </a:spcBef>
              <a:spcAft>
                <a:spcPts val="0"/>
              </a:spcAft>
              <a:buSzPts val="3700"/>
              <a:buChar char="○"/>
              <a:defRPr sz="3700"/>
            </a:lvl2pPr>
            <a:lvl3pPr lvl="2" algn="ctr">
              <a:spcBef>
                <a:spcPts val="0"/>
              </a:spcBef>
              <a:spcAft>
                <a:spcPts val="0"/>
              </a:spcAft>
              <a:buSzPts val="3700"/>
              <a:buChar char="■"/>
              <a:defRPr sz="3700"/>
            </a:lvl3pPr>
            <a:lvl4pPr lvl="3" algn="ctr">
              <a:spcBef>
                <a:spcPts val="0"/>
              </a:spcBef>
              <a:spcAft>
                <a:spcPts val="0"/>
              </a:spcAft>
              <a:buSzPts val="3700"/>
              <a:buChar char="●"/>
              <a:defRPr sz="3700"/>
            </a:lvl4pPr>
            <a:lvl5pPr lvl="4" algn="ctr">
              <a:spcBef>
                <a:spcPts val="0"/>
              </a:spcBef>
              <a:spcAft>
                <a:spcPts val="0"/>
              </a:spcAft>
              <a:buSzPts val="3700"/>
              <a:buChar char="○"/>
              <a:defRPr sz="3700"/>
            </a:lvl5pPr>
            <a:lvl6pPr lvl="5" algn="ctr">
              <a:spcBef>
                <a:spcPts val="0"/>
              </a:spcBef>
              <a:spcAft>
                <a:spcPts val="0"/>
              </a:spcAft>
              <a:buSzPts val="3700"/>
              <a:buChar char="■"/>
              <a:defRPr sz="3700"/>
            </a:lvl6pPr>
            <a:lvl7pPr lvl="6" algn="ctr">
              <a:spcBef>
                <a:spcPts val="0"/>
              </a:spcBef>
              <a:spcAft>
                <a:spcPts val="0"/>
              </a:spcAft>
              <a:buSzPts val="3700"/>
              <a:buChar char="●"/>
              <a:defRPr sz="3700"/>
            </a:lvl7pPr>
            <a:lvl8pPr lvl="7" algn="ctr">
              <a:spcBef>
                <a:spcPts val="0"/>
              </a:spcBef>
              <a:spcAft>
                <a:spcPts val="0"/>
              </a:spcAft>
              <a:buSzPts val="3700"/>
              <a:buChar char="○"/>
              <a:defRPr sz="3700"/>
            </a:lvl8pPr>
            <a:lvl9pPr lvl="8" algn="ctr">
              <a:spcBef>
                <a:spcPts val="0"/>
              </a:spcBef>
              <a:spcAft>
                <a:spcPts val="0"/>
              </a:spcAft>
              <a:buSzPts val="3700"/>
              <a:buChar char="■"/>
              <a:defRPr sz="37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descr="FT_PinkGrey_RGB_REV_2017.png" id="18" name="Google Shape;18;p3"/>
          <p:cNvPicPr preferRelativeResize="0"/>
          <p:nvPr/>
        </p:nvPicPr>
        <p:blipFill rotWithShape="1">
          <a:blip r:embed="rId2">
            <a:alphaModFix/>
          </a:blip>
          <a:srcRect b="0" l="0" r="10" t="0"/>
          <a:stretch/>
        </p:blipFill>
        <p:spPr>
          <a:xfrm>
            <a:off x="8499838" y="4361018"/>
            <a:ext cx="459325" cy="6385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3125" lIns="93125" spcFirstLastPara="1" rIns="93125" wrap="square" tIns="93125"/>
          <a:lstStyle>
            <a:lvl1pPr indent="-342900" lvl="0" marL="457200">
              <a:spcBef>
                <a:spcPts val="0"/>
              </a:spcBef>
              <a:spcAft>
                <a:spcPts val="0"/>
              </a:spcAft>
              <a:buSzPts val="1800"/>
              <a:buChar char="●"/>
              <a:defRPr/>
            </a:lvl1pPr>
            <a:lvl2pPr indent="-317500" lvl="1" marL="914400">
              <a:spcBef>
                <a:spcPts val="1700"/>
              </a:spcBef>
              <a:spcAft>
                <a:spcPts val="0"/>
              </a:spcAft>
              <a:buSzPts val="1400"/>
              <a:buChar char="○"/>
              <a:defRPr/>
            </a:lvl2pPr>
            <a:lvl3pPr indent="-317500" lvl="2" marL="1371600">
              <a:spcBef>
                <a:spcPts val="1700"/>
              </a:spcBef>
              <a:spcAft>
                <a:spcPts val="0"/>
              </a:spcAft>
              <a:buSzPts val="1400"/>
              <a:buChar char="■"/>
              <a:defRPr/>
            </a:lvl3pPr>
            <a:lvl4pPr indent="-317500" lvl="3" marL="1828800">
              <a:spcBef>
                <a:spcPts val="1700"/>
              </a:spcBef>
              <a:spcAft>
                <a:spcPts val="0"/>
              </a:spcAft>
              <a:buSzPts val="1400"/>
              <a:buChar char="●"/>
              <a:defRPr/>
            </a:lvl4pPr>
            <a:lvl5pPr indent="-317500" lvl="4" marL="2286000">
              <a:spcBef>
                <a:spcPts val="1700"/>
              </a:spcBef>
              <a:spcAft>
                <a:spcPts val="0"/>
              </a:spcAft>
              <a:buSzPts val="1400"/>
              <a:buChar char="○"/>
              <a:defRPr/>
            </a:lvl5pPr>
            <a:lvl6pPr indent="-317500" lvl="5" marL="2743200">
              <a:spcBef>
                <a:spcPts val="1700"/>
              </a:spcBef>
              <a:spcAft>
                <a:spcPts val="0"/>
              </a:spcAft>
              <a:buSzPts val="1400"/>
              <a:buChar char="■"/>
              <a:defRPr/>
            </a:lvl6pPr>
            <a:lvl7pPr indent="-317500" lvl="6" marL="3200400">
              <a:spcBef>
                <a:spcPts val="1700"/>
              </a:spcBef>
              <a:spcAft>
                <a:spcPts val="0"/>
              </a:spcAft>
              <a:buSzPts val="1400"/>
              <a:buChar char="●"/>
              <a:defRPr/>
            </a:lvl7pPr>
            <a:lvl8pPr indent="-317500" lvl="7" marL="3657600">
              <a:spcBef>
                <a:spcPts val="1700"/>
              </a:spcBef>
              <a:spcAft>
                <a:spcPts val="0"/>
              </a:spcAft>
              <a:buSzPts val="1400"/>
              <a:buChar char="○"/>
              <a:defRPr/>
            </a:lvl8pPr>
            <a:lvl9pPr indent="-317500" lvl="8" marL="4114800">
              <a:spcBef>
                <a:spcPts val="1700"/>
              </a:spcBef>
              <a:spcAft>
                <a:spcPts val="17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descr="FT_PinkGrey_RGB_2017.png" id="23" name="Google Shape;23;p4"/>
          <p:cNvPicPr preferRelativeResize="0"/>
          <p:nvPr/>
        </p:nvPicPr>
        <p:blipFill>
          <a:blip r:embed="rId2">
            <a:alphaModFix/>
          </a:blip>
          <a:stretch>
            <a:fillRect/>
          </a:stretch>
        </p:blipFill>
        <p:spPr>
          <a:xfrm>
            <a:off x="8499838" y="4361018"/>
            <a:ext cx="459325" cy="638590"/>
          </a:xfrm>
          <a:prstGeom prst="rect">
            <a:avLst/>
          </a:prstGeom>
          <a:noFill/>
          <a:ln>
            <a:noFill/>
          </a:ln>
        </p:spPr>
      </p:pic>
      <p:sp>
        <p:nvSpPr>
          <p:cNvPr id="24" name="Google Shape;24;p4"/>
          <p:cNvSpPr txBox="1"/>
          <p:nvPr/>
        </p:nvSpPr>
        <p:spPr>
          <a:xfrm>
            <a:off x="122675" y="4582375"/>
            <a:ext cx="1884600" cy="2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rPr>
              <a:t>@JermilaD</a:t>
            </a:r>
            <a:endParaRPr b="1" sz="2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7" name="Google Shape;27;p5"/>
          <p:cNvSpPr txBox="1"/>
          <p:nvPr>
            <p:ph idx="1" type="body"/>
          </p:nvPr>
        </p:nvSpPr>
        <p:spPr>
          <a:xfrm>
            <a:off x="311700" y="1152475"/>
            <a:ext cx="3999900" cy="3416400"/>
          </a:xfrm>
          <a:prstGeom prst="rect">
            <a:avLst/>
          </a:prstGeom>
        </p:spPr>
        <p:txBody>
          <a:bodyPr anchorCtr="0" anchor="t" bIns="93125" lIns="93125" spcFirstLastPara="1" rIns="93125" wrap="square" tIns="93125"/>
          <a:lstStyle>
            <a:lvl1pPr indent="-317500" lvl="0" marL="457200">
              <a:spcBef>
                <a:spcPts val="0"/>
              </a:spcBef>
              <a:spcAft>
                <a:spcPts val="0"/>
              </a:spcAft>
              <a:buSzPts val="1400"/>
              <a:buChar char="●"/>
              <a:defRPr sz="1400"/>
            </a:lvl1pPr>
            <a:lvl2pPr indent="-304800" lvl="1" marL="914400">
              <a:spcBef>
                <a:spcPts val="1700"/>
              </a:spcBef>
              <a:spcAft>
                <a:spcPts val="0"/>
              </a:spcAft>
              <a:buSzPts val="1200"/>
              <a:buChar char="○"/>
              <a:defRPr sz="1200"/>
            </a:lvl2pPr>
            <a:lvl3pPr indent="-304800" lvl="2" marL="1371600">
              <a:spcBef>
                <a:spcPts val="1700"/>
              </a:spcBef>
              <a:spcAft>
                <a:spcPts val="0"/>
              </a:spcAft>
              <a:buSzPts val="1200"/>
              <a:buChar char="■"/>
              <a:defRPr sz="1200"/>
            </a:lvl3pPr>
            <a:lvl4pPr indent="-304800" lvl="3" marL="1828800">
              <a:spcBef>
                <a:spcPts val="1700"/>
              </a:spcBef>
              <a:spcAft>
                <a:spcPts val="0"/>
              </a:spcAft>
              <a:buSzPts val="1200"/>
              <a:buChar char="●"/>
              <a:defRPr sz="1200"/>
            </a:lvl4pPr>
            <a:lvl5pPr indent="-304800" lvl="4" marL="2286000">
              <a:spcBef>
                <a:spcPts val="1700"/>
              </a:spcBef>
              <a:spcAft>
                <a:spcPts val="0"/>
              </a:spcAft>
              <a:buSzPts val="1200"/>
              <a:buChar char="○"/>
              <a:defRPr sz="1200"/>
            </a:lvl5pPr>
            <a:lvl6pPr indent="-304800" lvl="5" marL="2743200">
              <a:spcBef>
                <a:spcPts val="1700"/>
              </a:spcBef>
              <a:spcAft>
                <a:spcPts val="0"/>
              </a:spcAft>
              <a:buSzPts val="1200"/>
              <a:buChar char="■"/>
              <a:defRPr sz="1200"/>
            </a:lvl6pPr>
            <a:lvl7pPr indent="-304800" lvl="6" marL="3200400">
              <a:spcBef>
                <a:spcPts val="1700"/>
              </a:spcBef>
              <a:spcAft>
                <a:spcPts val="0"/>
              </a:spcAft>
              <a:buSzPts val="1200"/>
              <a:buChar char="●"/>
              <a:defRPr sz="1200"/>
            </a:lvl7pPr>
            <a:lvl8pPr indent="-304800" lvl="7" marL="3657600">
              <a:spcBef>
                <a:spcPts val="1700"/>
              </a:spcBef>
              <a:spcAft>
                <a:spcPts val="0"/>
              </a:spcAft>
              <a:buSzPts val="1200"/>
              <a:buChar char="○"/>
              <a:defRPr sz="1200"/>
            </a:lvl8pPr>
            <a:lvl9pPr indent="-304800" lvl="8" marL="4114800">
              <a:spcBef>
                <a:spcPts val="1700"/>
              </a:spcBef>
              <a:spcAft>
                <a:spcPts val="1700"/>
              </a:spcAft>
              <a:buSzPts val="1200"/>
              <a:buChar char="■"/>
              <a:defRPr sz="1200"/>
            </a:lvl9pPr>
          </a:lstStyle>
          <a:p/>
        </p:txBody>
      </p:sp>
      <p:sp>
        <p:nvSpPr>
          <p:cNvPr id="28" name="Google Shape;28;p5"/>
          <p:cNvSpPr txBox="1"/>
          <p:nvPr>
            <p:ph idx="2" type="body"/>
          </p:nvPr>
        </p:nvSpPr>
        <p:spPr>
          <a:xfrm>
            <a:off x="4832400" y="1152475"/>
            <a:ext cx="3999900" cy="3416400"/>
          </a:xfrm>
          <a:prstGeom prst="rect">
            <a:avLst/>
          </a:prstGeom>
        </p:spPr>
        <p:txBody>
          <a:bodyPr anchorCtr="0" anchor="t" bIns="93125" lIns="93125" spcFirstLastPara="1" rIns="93125" wrap="square" tIns="93125"/>
          <a:lstStyle>
            <a:lvl1pPr indent="-317500" lvl="0" marL="457200">
              <a:spcBef>
                <a:spcPts val="0"/>
              </a:spcBef>
              <a:spcAft>
                <a:spcPts val="0"/>
              </a:spcAft>
              <a:buSzPts val="1400"/>
              <a:buChar char="●"/>
              <a:defRPr sz="1400"/>
            </a:lvl1pPr>
            <a:lvl2pPr indent="-304800" lvl="1" marL="914400">
              <a:spcBef>
                <a:spcPts val="1700"/>
              </a:spcBef>
              <a:spcAft>
                <a:spcPts val="0"/>
              </a:spcAft>
              <a:buSzPts val="1200"/>
              <a:buChar char="○"/>
              <a:defRPr sz="1200"/>
            </a:lvl2pPr>
            <a:lvl3pPr indent="-304800" lvl="2" marL="1371600">
              <a:spcBef>
                <a:spcPts val="1700"/>
              </a:spcBef>
              <a:spcAft>
                <a:spcPts val="0"/>
              </a:spcAft>
              <a:buSzPts val="1200"/>
              <a:buChar char="■"/>
              <a:defRPr sz="1200"/>
            </a:lvl3pPr>
            <a:lvl4pPr indent="-304800" lvl="3" marL="1828800">
              <a:spcBef>
                <a:spcPts val="1700"/>
              </a:spcBef>
              <a:spcAft>
                <a:spcPts val="0"/>
              </a:spcAft>
              <a:buSzPts val="1200"/>
              <a:buChar char="●"/>
              <a:defRPr sz="1200"/>
            </a:lvl4pPr>
            <a:lvl5pPr indent="-304800" lvl="4" marL="2286000">
              <a:spcBef>
                <a:spcPts val="1700"/>
              </a:spcBef>
              <a:spcAft>
                <a:spcPts val="0"/>
              </a:spcAft>
              <a:buSzPts val="1200"/>
              <a:buChar char="○"/>
              <a:defRPr sz="1200"/>
            </a:lvl5pPr>
            <a:lvl6pPr indent="-304800" lvl="5" marL="2743200">
              <a:spcBef>
                <a:spcPts val="1700"/>
              </a:spcBef>
              <a:spcAft>
                <a:spcPts val="0"/>
              </a:spcAft>
              <a:buSzPts val="1200"/>
              <a:buChar char="■"/>
              <a:defRPr sz="1200"/>
            </a:lvl6pPr>
            <a:lvl7pPr indent="-304800" lvl="6" marL="3200400">
              <a:spcBef>
                <a:spcPts val="1700"/>
              </a:spcBef>
              <a:spcAft>
                <a:spcPts val="0"/>
              </a:spcAft>
              <a:buSzPts val="1200"/>
              <a:buChar char="●"/>
              <a:defRPr sz="1200"/>
            </a:lvl7pPr>
            <a:lvl8pPr indent="-304800" lvl="7" marL="3657600">
              <a:spcBef>
                <a:spcPts val="1700"/>
              </a:spcBef>
              <a:spcAft>
                <a:spcPts val="0"/>
              </a:spcAft>
              <a:buSzPts val="1200"/>
              <a:buChar char="○"/>
              <a:defRPr sz="1200"/>
            </a:lvl8pPr>
            <a:lvl9pPr indent="-304800" lvl="8" marL="4114800">
              <a:spcBef>
                <a:spcPts val="1700"/>
              </a:spcBef>
              <a:spcAft>
                <a:spcPts val="17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descr="FT_PinkGrey_RGB_2017.png" id="30" name="Google Shape;30;p5"/>
          <p:cNvPicPr preferRelativeResize="0"/>
          <p:nvPr/>
        </p:nvPicPr>
        <p:blipFill>
          <a:blip r:embed="rId2">
            <a:alphaModFix/>
          </a:blip>
          <a:stretch>
            <a:fillRect/>
          </a:stretch>
        </p:blipFill>
        <p:spPr>
          <a:xfrm>
            <a:off x="8499838" y="4361018"/>
            <a:ext cx="459325" cy="638590"/>
          </a:xfrm>
          <a:prstGeom prst="rect">
            <a:avLst/>
          </a:prstGeom>
          <a:noFill/>
          <a:ln>
            <a:noFill/>
          </a:ln>
        </p:spPr>
      </p:pic>
      <p:sp>
        <p:nvSpPr>
          <p:cNvPr id="31" name="Google Shape;31;p5"/>
          <p:cNvSpPr txBox="1"/>
          <p:nvPr/>
        </p:nvSpPr>
        <p:spPr>
          <a:xfrm>
            <a:off x="122675" y="4582375"/>
            <a:ext cx="1884600" cy="2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rPr>
              <a:t>@JermilaD</a:t>
            </a:r>
            <a:endParaRPr b="1" sz="2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34" name="Google Shape;34;p6"/>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descr="FT_PinkGrey_RGB_2017.png" id="35" name="Google Shape;35;p6"/>
          <p:cNvPicPr preferRelativeResize="0"/>
          <p:nvPr/>
        </p:nvPicPr>
        <p:blipFill>
          <a:blip r:embed="rId2">
            <a:alphaModFix/>
          </a:blip>
          <a:stretch>
            <a:fillRect/>
          </a:stretch>
        </p:blipFill>
        <p:spPr>
          <a:xfrm>
            <a:off x="8499838" y="4361018"/>
            <a:ext cx="459325" cy="638590"/>
          </a:xfrm>
          <a:prstGeom prst="rect">
            <a:avLst/>
          </a:prstGeom>
          <a:noFill/>
          <a:ln>
            <a:noFill/>
          </a:ln>
        </p:spPr>
      </p:pic>
      <p:sp>
        <p:nvSpPr>
          <p:cNvPr id="36" name="Google Shape;36;p6"/>
          <p:cNvSpPr txBox="1"/>
          <p:nvPr/>
        </p:nvSpPr>
        <p:spPr>
          <a:xfrm>
            <a:off x="122675" y="4582375"/>
            <a:ext cx="1884600" cy="2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rPr>
              <a:t>@JermilaD</a:t>
            </a:r>
            <a:endParaRPr b="1" sz="2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7" name="Shape 37"/>
        <p:cNvGrpSpPr/>
        <p:nvPr/>
      </p:nvGrpSpPr>
      <p:grpSpPr>
        <a:xfrm>
          <a:off x="0" y="0"/>
          <a:ext cx="0" cy="0"/>
          <a:chOff x="0" y="0"/>
          <a:chExt cx="0" cy="0"/>
        </a:xfrm>
      </p:grpSpPr>
      <p:sp>
        <p:nvSpPr>
          <p:cNvPr id="38" name="Google Shape;38;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p:txBody>
      </p:sp>
      <p:sp>
        <p:nvSpPr>
          <p:cNvPr id="39" name="Google Shape;39;p7"/>
          <p:cNvSpPr txBox="1"/>
          <p:nvPr>
            <p:ph idx="1" type="body"/>
          </p:nvPr>
        </p:nvSpPr>
        <p:spPr>
          <a:xfrm>
            <a:off x="311700" y="1389600"/>
            <a:ext cx="2808000" cy="3179400"/>
          </a:xfrm>
          <a:prstGeom prst="rect">
            <a:avLst/>
          </a:prstGeom>
        </p:spPr>
        <p:txBody>
          <a:bodyPr anchorCtr="0" anchor="t" bIns="93125" lIns="93125" spcFirstLastPara="1" rIns="93125" wrap="square" tIns="93125"/>
          <a:lstStyle>
            <a:lvl1pPr indent="-304800" lvl="0" marL="457200">
              <a:spcBef>
                <a:spcPts val="0"/>
              </a:spcBef>
              <a:spcAft>
                <a:spcPts val="0"/>
              </a:spcAft>
              <a:buSzPts val="1200"/>
              <a:buChar char="●"/>
              <a:defRPr sz="1200"/>
            </a:lvl1pPr>
            <a:lvl2pPr indent="-304800" lvl="1" marL="914400">
              <a:spcBef>
                <a:spcPts val="1700"/>
              </a:spcBef>
              <a:spcAft>
                <a:spcPts val="0"/>
              </a:spcAft>
              <a:buSzPts val="1200"/>
              <a:buChar char="○"/>
              <a:defRPr sz="1200"/>
            </a:lvl2pPr>
            <a:lvl3pPr indent="-304800" lvl="2" marL="1371600">
              <a:spcBef>
                <a:spcPts val="1700"/>
              </a:spcBef>
              <a:spcAft>
                <a:spcPts val="0"/>
              </a:spcAft>
              <a:buSzPts val="1200"/>
              <a:buChar char="■"/>
              <a:defRPr sz="1200"/>
            </a:lvl3pPr>
            <a:lvl4pPr indent="-304800" lvl="3" marL="1828800">
              <a:spcBef>
                <a:spcPts val="1700"/>
              </a:spcBef>
              <a:spcAft>
                <a:spcPts val="0"/>
              </a:spcAft>
              <a:buSzPts val="1200"/>
              <a:buChar char="●"/>
              <a:defRPr sz="1200"/>
            </a:lvl4pPr>
            <a:lvl5pPr indent="-304800" lvl="4" marL="2286000">
              <a:spcBef>
                <a:spcPts val="1700"/>
              </a:spcBef>
              <a:spcAft>
                <a:spcPts val="0"/>
              </a:spcAft>
              <a:buSzPts val="1200"/>
              <a:buChar char="○"/>
              <a:defRPr sz="1200"/>
            </a:lvl5pPr>
            <a:lvl6pPr indent="-304800" lvl="5" marL="2743200">
              <a:spcBef>
                <a:spcPts val="1700"/>
              </a:spcBef>
              <a:spcAft>
                <a:spcPts val="0"/>
              </a:spcAft>
              <a:buSzPts val="1200"/>
              <a:buChar char="■"/>
              <a:defRPr sz="1200"/>
            </a:lvl6pPr>
            <a:lvl7pPr indent="-304800" lvl="6" marL="3200400">
              <a:spcBef>
                <a:spcPts val="1700"/>
              </a:spcBef>
              <a:spcAft>
                <a:spcPts val="0"/>
              </a:spcAft>
              <a:buSzPts val="1200"/>
              <a:buChar char="●"/>
              <a:defRPr sz="1200"/>
            </a:lvl7pPr>
            <a:lvl8pPr indent="-304800" lvl="7" marL="3657600">
              <a:spcBef>
                <a:spcPts val="1700"/>
              </a:spcBef>
              <a:spcAft>
                <a:spcPts val="0"/>
              </a:spcAft>
              <a:buSzPts val="1200"/>
              <a:buChar char="○"/>
              <a:defRPr sz="1200"/>
            </a:lvl8pPr>
            <a:lvl9pPr indent="-304800" lvl="8" marL="4114800">
              <a:spcBef>
                <a:spcPts val="1700"/>
              </a:spcBef>
              <a:spcAft>
                <a:spcPts val="170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descr="FT_PinkGrey_RGB_2017.png" id="41" name="Google Shape;41;p7"/>
          <p:cNvPicPr preferRelativeResize="0"/>
          <p:nvPr/>
        </p:nvPicPr>
        <p:blipFill>
          <a:blip r:embed="rId2">
            <a:alphaModFix/>
          </a:blip>
          <a:stretch>
            <a:fillRect/>
          </a:stretch>
        </p:blipFill>
        <p:spPr>
          <a:xfrm>
            <a:off x="8499838" y="4361018"/>
            <a:ext cx="459325" cy="638590"/>
          </a:xfrm>
          <a:prstGeom prst="rect">
            <a:avLst/>
          </a:prstGeom>
          <a:noFill/>
          <a:ln>
            <a:noFill/>
          </a:ln>
        </p:spPr>
      </p:pic>
      <p:sp>
        <p:nvSpPr>
          <p:cNvPr id="42" name="Google Shape;42;p7"/>
          <p:cNvSpPr txBox="1"/>
          <p:nvPr/>
        </p:nvSpPr>
        <p:spPr>
          <a:xfrm>
            <a:off x="122675" y="4582375"/>
            <a:ext cx="1884600" cy="2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rPr>
              <a:t>@JermilaD</a:t>
            </a:r>
            <a:endParaRPr b="1" sz="2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3" name="Shape 43"/>
        <p:cNvGrpSpPr/>
        <p:nvPr/>
      </p:nvGrpSpPr>
      <p:grpSpPr>
        <a:xfrm>
          <a:off x="0" y="0"/>
          <a:ext cx="0" cy="0"/>
          <a:chOff x="0" y="0"/>
          <a:chExt cx="0" cy="0"/>
        </a:xfrm>
      </p:grpSpPr>
      <p:sp>
        <p:nvSpPr>
          <p:cNvPr id="44" name="Google Shape;44;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lstStyle>
            <a:lvl1pPr lvl="0">
              <a:spcBef>
                <a:spcPts val="0"/>
              </a:spcBef>
              <a:spcAft>
                <a:spcPts val="0"/>
              </a:spcAft>
              <a:buSzPts val="4900"/>
              <a:buChar char="●"/>
              <a:defRPr sz="4900"/>
            </a:lvl1pPr>
            <a:lvl2pPr lvl="1">
              <a:spcBef>
                <a:spcPts val="0"/>
              </a:spcBef>
              <a:spcAft>
                <a:spcPts val="0"/>
              </a:spcAft>
              <a:buSzPts val="4900"/>
              <a:buChar char="○"/>
              <a:defRPr sz="4900"/>
            </a:lvl2pPr>
            <a:lvl3pPr lvl="2">
              <a:spcBef>
                <a:spcPts val="0"/>
              </a:spcBef>
              <a:spcAft>
                <a:spcPts val="0"/>
              </a:spcAft>
              <a:buSzPts val="4900"/>
              <a:buChar char="■"/>
              <a:defRPr sz="4900"/>
            </a:lvl3pPr>
            <a:lvl4pPr lvl="3">
              <a:spcBef>
                <a:spcPts val="0"/>
              </a:spcBef>
              <a:spcAft>
                <a:spcPts val="0"/>
              </a:spcAft>
              <a:buSzPts val="4900"/>
              <a:buChar char="●"/>
              <a:defRPr sz="4900"/>
            </a:lvl4pPr>
            <a:lvl5pPr lvl="4">
              <a:spcBef>
                <a:spcPts val="0"/>
              </a:spcBef>
              <a:spcAft>
                <a:spcPts val="0"/>
              </a:spcAft>
              <a:buSzPts val="4900"/>
              <a:buChar char="○"/>
              <a:defRPr sz="4900"/>
            </a:lvl5pPr>
            <a:lvl6pPr lvl="5">
              <a:spcBef>
                <a:spcPts val="0"/>
              </a:spcBef>
              <a:spcAft>
                <a:spcPts val="0"/>
              </a:spcAft>
              <a:buSzPts val="4900"/>
              <a:buChar char="■"/>
              <a:defRPr sz="4900"/>
            </a:lvl6pPr>
            <a:lvl7pPr lvl="6">
              <a:spcBef>
                <a:spcPts val="0"/>
              </a:spcBef>
              <a:spcAft>
                <a:spcPts val="0"/>
              </a:spcAft>
              <a:buSzPts val="4900"/>
              <a:buChar char="●"/>
              <a:defRPr sz="4900"/>
            </a:lvl7pPr>
            <a:lvl8pPr lvl="7">
              <a:spcBef>
                <a:spcPts val="0"/>
              </a:spcBef>
              <a:spcAft>
                <a:spcPts val="0"/>
              </a:spcAft>
              <a:buSzPts val="4900"/>
              <a:buChar char="○"/>
              <a:defRPr sz="4900"/>
            </a:lvl8pPr>
            <a:lvl9pPr lvl="8">
              <a:spcBef>
                <a:spcPts val="0"/>
              </a:spcBef>
              <a:spcAft>
                <a:spcPts val="0"/>
              </a:spcAft>
              <a:buSzPts val="4900"/>
              <a:buChar char="■"/>
              <a:defRPr sz="49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descr="FT_PinkGrey_RGB_2017.png" id="46" name="Google Shape;46;p8"/>
          <p:cNvPicPr preferRelativeResize="0"/>
          <p:nvPr/>
        </p:nvPicPr>
        <p:blipFill>
          <a:blip r:embed="rId2">
            <a:alphaModFix/>
          </a:blip>
          <a:stretch>
            <a:fillRect/>
          </a:stretch>
        </p:blipFill>
        <p:spPr>
          <a:xfrm>
            <a:off x="8499838" y="4361018"/>
            <a:ext cx="459325" cy="638590"/>
          </a:xfrm>
          <a:prstGeom prst="rect">
            <a:avLst/>
          </a:prstGeom>
          <a:noFill/>
          <a:ln>
            <a:noFill/>
          </a:ln>
        </p:spPr>
      </p:pic>
      <p:sp>
        <p:nvSpPr>
          <p:cNvPr id="47" name="Google Shape;47;p8"/>
          <p:cNvSpPr txBox="1"/>
          <p:nvPr/>
        </p:nvSpPr>
        <p:spPr>
          <a:xfrm>
            <a:off x="122675" y="4582375"/>
            <a:ext cx="1884600" cy="2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rPr>
              <a:t>@JermilaD</a:t>
            </a:r>
            <a:endParaRPr b="1" sz="2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lt2"/>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t/>
            </a:r>
            <a:endParaRPr/>
          </a:p>
        </p:txBody>
      </p:sp>
      <p:sp>
        <p:nvSpPr>
          <p:cNvPr id="50" name="Google Shape;50;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lstStyle>
            <a:lvl1pPr lvl="0" algn="ctr">
              <a:spcBef>
                <a:spcPts val="0"/>
              </a:spcBef>
              <a:spcAft>
                <a:spcPts val="0"/>
              </a:spcAft>
              <a:buSzPts val="4300"/>
              <a:buChar char="●"/>
              <a:defRPr sz="4300"/>
            </a:lvl1pPr>
            <a:lvl2pPr lvl="1" algn="ctr">
              <a:spcBef>
                <a:spcPts val="0"/>
              </a:spcBef>
              <a:spcAft>
                <a:spcPts val="0"/>
              </a:spcAft>
              <a:buSzPts val="4300"/>
              <a:buChar char="○"/>
              <a:defRPr sz="4300"/>
            </a:lvl2pPr>
            <a:lvl3pPr lvl="2" algn="ctr">
              <a:spcBef>
                <a:spcPts val="0"/>
              </a:spcBef>
              <a:spcAft>
                <a:spcPts val="0"/>
              </a:spcAft>
              <a:buSzPts val="4300"/>
              <a:buChar char="■"/>
              <a:defRPr sz="4300"/>
            </a:lvl3pPr>
            <a:lvl4pPr lvl="3" algn="ctr">
              <a:spcBef>
                <a:spcPts val="0"/>
              </a:spcBef>
              <a:spcAft>
                <a:spcPts val="0"/>
              </a:spcAft>
              <a:buSzPts val="4300"/>
              <a:buChar char="●"/>
              <a:defRPr sz="4300"/>
            </a:lvl4pPr>
            <a:lvl5pPr lvl="4" algn="ctr">
              <a:spcBef>
                <a:spcPts val="0"/>
              </a:spcBef>
              <a:spcAft>
                <a:spcPts val="0"/>
              </a:spcAft>
              <a:buSzPts val="4300"/>
              <a:buChar char="○"/>
              <a:defRPr sz="4300"/>
            </a:lvl5pPr>
            <a:lvl6pPr lvl="5" algn="ctr">
              <a:spcBef>
                <a:spcPts val="0"/>
              </a:spcBef>
              <a:spcAft>
                <a:spcPts val="0"/>
              </a:spcAft>
              <a:buSzPts val="4300"/>
              <a:buChar char="■"/>
              <a:defRPr sz="4300"/>
            </a:lvl6pPr>
            <a:lvl7pPr lvl="6" algn="ctr">
              <a:spcBef>
                <a:spcPts val="0"/>
              </a:spcBef>
              <a:spcAft>
                <a:spcPts val="0"/>
              </a:spcAft>
              <a:buSzPts val="4300"/>
              <a:buChar char="●"/>
              <a:defRPr sz="4300"/>
            </a:lvl7pPr>
            <a:lvl8pPr lvl="7" algn="ctr">
              <a:spcBef>
                <a:spcPts val="0"/>
              </a:spcBef>
              <a:spcAft>
                <a:spcPts val="0"/>
              </a:spcAft>
              <a:buSzPts val="4300"/>
              <a:buChar char="○"/>
              <a:defRPr sz="4300"/>
            </a:lvl8pPr>
            <a:lvl9pPr lvl="8" algn="ctr">
              <a:spcBef>
                <a:spcPts val="0"/>
              </a:spcBef>
              <a:spcAft>
                <a:spcPts val="0"/>
              </a:spcAft>
              <a:buSzPts val="4300"/>
              <a:buChar char="■"/>
              <a:defRPr sz="4300"/>
            </a:lvl9pPr>
          </a:lstStyle>
          <a:p/>
        </p:txBody>
      </p:sp>
      <p:sp>
        <p:nvSpPr>
          <p:cNvPr id="51" name="Google Shape;51;p9"/>
          <p:cNvSpPr txBox="1"/>
          <p:nvPr>
            <p:ph idx="1" type="subTitle"/>
          </p:nvPr>
        </p:nvSpPr>
        <p:spPr>
          <a:xfrm>
            <a:off x="265500" y="2803075"/>
            <a:ext cx="4045200" cy="1235100"/>
          </a:xfrm>
          <a:prstGeom prst="rect">
            <a:avLst/>
          </a:prstGeom>
        </p:spPr>
        <p:txBody>
          <a:bodyPr anchorCtr="0" anchor="t" bIns="93125" lIns="93125" spcFirstLastPara="1" rIns="93125" wrap="square" tIns="93125"/>
          <a:lstStyle>
            <a:lvl1pPr lvl="0" algn="ctr">
              <a:lnSpc>
                <a:spcPct val="100000"/>
              </a:lnSpc>
              <a:spcBef>
                <a:spcPts val="0"/>
              </a:spcBef>
              <a:spcAft>
                <a:spcPts val="0"/>
              </a:spcAft>
              <a:buSzPts val="2200"/>
              <a:buNone/>
              <a:defRPr sz="2200"/>
            </a:lvl1pPr>
            <a:lvl2pPr lvl="1" algn="ctr">
              <a:lnSpc>
                <a:spcPct val="100000"/>
              </a:lnSpc>
              <a:spcBef>
                <a:spcPts val="0"/>
              </a:spcBef>
              <a:spcAft>
                <a:spcPts val="0"/>
              </a:spcAft>
              <a:buSzPts val="2200"/>
              <a:buNone/>
              <a:defRPr sz="2200"/>
            </a:lvl2pPr>
            <a:lvl3pPr lvl="2" algn="ctr">
              <a:lnSpc>
                <a:spcPct val="100000"/>
              </a:lnSpc>
              <a:spcBef>
                <a:spcPts val="0"/>
              </a:spcBef>
              <a:spcAft>
                <a:spcPts val="0"/>
              </a:spcAft>
              <a:buSzPts val="2200"/>
              <a:buNone/>
              <a:defRPr sz="2200"/>
            </a:lvl3pPr>
            <a:lvl4pPr lvl="3" algn="ctr">
              <a:lnSpc>
                <a:spcPct val="100000"/>
              </a:lnSpc>
              <a:spcBef>
                <a:spcPts val="0"/>
              </a:spcBef>
              <a:spcAft>
                <a:spcPts val="0"/>
              </a:spcAft>
              <a:buSzPts val="2200"/>
              <a:buNone/>
              <a:defRPr sz="2200"/>
            </a:lvl4pPr>
            <a:lvl5pPr lvl="4" algn="ctr">
              <a:lnSpc>
                <a:spcPct val="100000"/>
              </a:lnSpc>
              <a:spcBef>
                <a:spcPts val="0"/>
              </a:spcBef>
              <a:spcAft>
                <a:spcPts val="0"/>
              </a:spcAft>
              <a:buSzPts val="2200"/>
              <a:buNone/>
              <a:defRPr sz="2200"/>
            </a:lvl5pPr>
            <a:lvl6pPr lvl="5" algn="ctr">
              <a:lnSpc>
                <a:spcPct val="100000"/>
              </a:lnSpc>
              <a:spcBef>
                <a:spcPts val="0"/>
              </a:spcBef>
              <a:spcAft>
                <a:spcPts val="0"/>
              </a:spcAft>
              <a:buSzPts val="2200"/>
              <a:buNone/>
              <a:defRPr sz="2200"/>
            </a:lvl6pPr>
            <a:lvl7pPr lvl="6" algn="ctr">
              <a:lnSpc>
                <a:spcPct val="100000"/>
              </a:lnSpc>
              <a:spcBef>
                <a:spcPts val="0"/>
              </a:spcBef>
              <a:spcAft>
                <a:spcPts val="0"/>
              </a:spcAft>
              <a:buSzPts val="2200"/>
              <a:buNone/>
              <a:defRPr sz="2200"/>
            </a:lvl7pPr>
            <a:lvl8pPr lvl="7" algn="ctr">
              <a:lnSpc>
                <a:spcPct val="100000"/>
              </a:lnSpc>
              <a:spcBef>
                <a:spcPts val="0"/>
              </a:spcBef>
              <a:spcAft>
                <a:spcPts val="0"/>
              </a:spcAft>
              <a:buSzPts val="2200"/>
              <a:buNone/>
              <a:defRPr sz="2200"/>
            </a:lvl8pPr>
            <a:lvl9pPr lvl="8" algn="ctr">
              <a:lnSpc>
                <a:spcPct val="100000"/>
              </a:lnSpc>
              <a:spcBef>
                <a:spcPts val="0"/>
              </a:spcBef>
              <a:spcAft>
                <a:spcPts val="0"/>
              </a:spcAft>
              <a:buSzPts val="2200"/>
              <a:buNone/>
              <a:defRPr sz="2200"/>
            </a:lvl9pPr>
          </a:lstStyle>
          <a:p/>
        </p:txBody>
      </p:sp>
      <p:sp>
        <p:nvSpPr>
          <p:cNvPr id="52" name="Google Shape;52;p9"/>
          <p:cNvSpPr txBox="1"/>
          <p:nvPr>
            <p:ph idx="2" type="body"/>
          </p:nvPr>
        </p:nvSpPr>
        <p:spPr>
          <a:xfrm>
            <a:off x="4939500" y="724075"/>
            <a:ext cx="3837000" cy="3695100"/>
          </a:xfrm>
          <a:prstGeom prst="rect">
            <a:avLst/>
          </a:prstGeom>
        </p:spPr>
        <p:txBody>
          <a:bodyPr anchorCtr="0" anchor="ctr" bIns="93125" lIns="93125" spcFirstLastPara="1" rIns="93125" wrap="square" tIns="93125"/>
          <a:lstStyle>
            <a:lvl1pPr indent="-342900" lvl="0" marL="457200">
              <a:spcBef>
                <a:spcPts val="0"/>
              </a:spcBef>
              <a:spcAft>
                <a:spcPts val="0"/>
              </a:spcAft>
              <a:buSzPts val="1800"/>
              <a:buChar char="●"/>
              <a:defRPr/>
            </a:lvl1pPr>
            <a:lvl2pPr indent="-317500" lvl="1" marL="914400">
              <a:spcBef>
                <a:spcPts val="1700"/>
              </a:spcBef>
              <a:spcAft>
                <a:spcPts val="0"/>
              </a:spcAft>
              <a:buSzPts val="1400"/>
              <a:buChar char="○"/>
              <a:defRPr/>
            </a:lvl2pPr>
            <a:lvl3pPr indent="-317500" lvl="2" marL="1371600">
              <a:spcBef>
                <a:spcPts val="1700"/>
              </a:spcBef>
              <a:spcAft>
                <a:spcPts val="0"/>
              </a:spcAft>
              <a:buSzPts val="1400"/>
              <a:buChar char="■"/>
              <a:defRPr/>
            </a:lvl3pPr>
            <a:lvl4pPr indent="-317500" lvl="3" marL="1828800">
              <a:spcBef>
                <a:spcPts val="1700"/>
              </a:spcBef>
              <a:spcAft>
                <a:spcPts val="0"/>
              </a:spcAft>
              <a:buSzPts val="1400"/>
              <a:buChar char="●"/>
              <a:defRPr/>
            </a:lvl4pPr>
            <a:lvl5pPr indent="-317500" lvl="4" marL="2286000">
              <a:spcBef>
                <a:spcPts val="1700"/>
              </a:spcBef>
              <a:spcAft>
                <a:spcPts val="0"/>
              </a:spcAft>
              <a:buSzPts val="1400"/>
              <a:buChar char="○"/>
              <a:defRPr/>
            </a:lvl5pPr>
            <a:lvl6pPr indent="-317500" lvl="5" marL="2743200">
              <a:spcBef>
                <a:spcPts val="1700"/>
              </a:spcBef>
              <a:spcAft>
                <a:spcPts val="0"/>
              </a:spcAft>
              <a:buSzPts val="1400"/>
              <a:buChar char="■"/>
              <a:defRPr/>
            </a:lvl6pPr>
            <a:lvl7pPr indent="-317500" lvl="6" marL="3200400">
              <a:spcBef>
                <a:spcPts val="1700"/>
              </a:spcBef>
              <a:spcAft>
                <a:spcPts val="0"/>
              </a:spcAft>
              <a:buSzPts val="1400"/>
              <a:buChar char="●"/>
              <a:defRPr/>
            </a:lvl7pPr>
            <a:lvl8pPr indent="-317500" lvl="7" marL="3657600">
              <a:spcBef>
                <a:spcPts val="1700"/>
              </a:spcBef>
              <a:spcAft>
                <a:spcPts val="0"/>
              </a:spcAft>
              <a:buSzPts val="1400"/>
              <a:buChar char="○"/>
              <a:defRPr/>
            </a:lvl8pPr>
            <a:lvl9pPr indent="-317500" lvl="8" marL="4114800">
              <a:spcBef>
                <a:spcPts val="1700"/>
              </a:spcBef>
              <a:spcAft>
                <a:spcPts val="1700"/>
              </a:spcAft>
              <a:buSzPts val="1400"/>
              <a:buChar char="■"/>
              <a:defRPr/>
            </a:lvl9pPr>
          </a:lstStyle>
          <a:p/>
        </p:txBody>
      </p:sp>
      <p:sp>
        <p:nvSpPr>
          <p:cNvPr id="53" name="Google Shape;53;p9"/>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descr="FT_PinkGrey_RGB_2017.png" id="54" name="Google Shape;54;p9"/>
          <p:cNvPicPr preferRelativeResize="0"/>
          <p:nvPr/>
        </p:nvPicPr>
        <p:blipFill>
          <a:blip r:embed="rId2">
            <a:alphaModFix/>
          </a:blip>
          <a:stretch>
            <a:fillRect/>
          </a:stretch>
        </p:blipFill>
        <p:spPr>
          <a:xfrm>
            <a:off x="8499838" y="4361018"/>
            <a:ext cx="459325" cy="638590"/>
          </a:xfrm>
          <a:prstGeom prst="rect">
            <a:avLst/>
          </a:prstGeom>
          <a:noFill/>
          <a:ln>
            <a:noFill/>
          </a:ln>
        </p:spPr>
      </p:pic>
      <p:sp>
        <p:nvSpPr>
          <p:cNvPr id="55" name="Google Shape;55;p9"/>
          <p:cNvSpPr txBox="1"/>
          <p:nvPr/>
        </p:nvSpPr>
        <p:spPr>
          <a:xfrm>
            <a:off x="122675" y="4582375"/>
            <a:ext cx="1884600" cy="2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rPr>
              <a:t>@JermilaD</a:t>
            </a:r>
            <a:endParaRPr b="1" sz="2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0"/>
          <p:cNvSpPr txBox="1"/>
          <p:nvPr>
            <p:ph idx="1" type="body"/>
          </p:nvPr>
        </p:nvSpPr>
        <p:spPr>
          <a:xfrm>
            <a:off x="311700" y="4230575"/>
            <a:ext cx="5998800" cy="605100"/>
          </a:xfrm>
          <a:prstGeom prst="rect">
            <a:avLst/>
          </a:prstGeom>
        </p:spPr>
        <p:txBody>
          <a:bodyPr anchorCtr="0" anchor="ctr" bIns="93125" lIns="93125" spcFirstLastPara="1" rIns="93125" wrap="square" tIns="93125"/>
          <a:lstStyle>
            <a:lvl1pPr indent="-228600" lvl="0" marL="457200">
              <a:lnSpc>
                <a:spcPct val="100000"/>
              </a:lnSpc>
              <a:spcBef>
                <a:spcPts val="0"/>
              </a:spcBef>
              <a:spcAft>
                <a:spcPts val="0"/>
              </a:spcAft>
              <a:buSzPts val="1800"/>
              <a:buNone/>
              <a:defRPr/>
            </a:lvl1pPr>
          </a:lstStyle>
          <a:p/>
        </p:txBody>
      </p:sp>
      <p:sp>
        <p:nvSpPr>
          <p:cNvPr id="58" name="Google Shape;58;p10"/>
          <p:cNvSpPr txBox="1"/>
          <p:nvPr>
            <p:ph idx="12" type="sldNum"/>
          </p:nvPr>
        </p:nvSpPr>
        <p:spPr>
          <a:xfrm>
            <a:off x="8472458" y="4663217"/>
            <a:ext cx="548700" cy="393600"/>
          </a:xfrm>
          <a:prstGeom prst="rect">
            <a:avLst/>
          </a:prstGeom>
        </p:spPr>
        <p:txBody>
          <a:bodyPr anchorCtr="0" anchor="ctr" bIns="93125" lIns="93125" spcFirstLastPara="1" rIns="93125" wrap="square" tIns="931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descr="FT_PinkGrey_RGB_2017.png" id="59" name="Google Shape;59;p10"/>
          <p:cNvPicPr preferRelativeResize="0"/>
          <p:nvPr/>
        </p:nvPicPr>
        <p:blipFill>
          <a:blip r:embed="rId2">
            <a:alphaModFix/>
          </a:blip>
          <a:stretch>
            <a:fillRect/>
          </a:stretch>
        </p:blipFill>
        <p:spPr>
          <a:xfrm>
            <a:off x="8499838" y="4361018"/>
            <a:ext cx="459325" cy="638590"/>
          </a:xfrm>
          <a:prstGeom prst="rect">
            <a:avLst/>
          </a:prstGeom>
          <a:noFill/>
          <a:ln>
            <a:noFill/>
          </a:ln>
        </p:spPr>
      </p:pic>
      <p:sp>
        <p:nvSpPr>
          <p:cNvPr id="60" name="Google Shape;60;p10"/>
          <p:cNvSpPr txBox="1"/>
          <p:nvPr/>
        </p:nvSpPr>
        <p:spPr>
          <a:xfrm>
            <a:off x="122675" y="4582375"/>
            <a:ext cx="1884600" cy="2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rPr>
              <a:t>@JermilaD</a:t>
            </a:r>
            <a:endParaRPr b="1" sz="240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1E5"/>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11700" y="1152475"/>
            <a:ext cx="8520600" cy="3416400"/>
          </a:xfrm>
          <a:prstGeom prst="rect">
            <a:avLst/>
          </a:prstGeom>
          <a:noFill/>
          <a:ln>
            <a:noFill/>
          </a:ln>
        </p:spPr>
        <p:txBody>
          <a:bodyPr anchorCtr="0" anchor="t" bIns="93125" lIns="93125" spcFirstLastPara="1" rIns="93125" wrap="square" tIns="931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700"/>
              </a:spcBef>
              <a:spcAft>
                <a:spcPts val="0"/>
              </a:spcAft>
              <a:buClr>
                <a:schemeClr val="dk2"/>
              </a:buClr>
              <a:buSzPts val="1400"/>
              <a:buChar char="○"/>
              <a:defRPr sz="1400">
                <a:solidFill>
                  <a:schemeClr val="dk2"/>
                </a:solidFill>
              </a:defRPr>
            </a:lvl2pPr>
            <a:lvl3pPr indent="-317500" lvl="2" marL="1371600">
              <a:lnSpc>
                <a:spcPct val="115000"/>
              </a:lnSpc>
              <a:spcBef>
                <a:spcPts val="1700"/>
              </a:spcBef>
              <a:spcAft>
                <a:spcPts val="0"/>
              </a:spcAft>
              <a:buClr>
                <a:schemeClr val="dk2"/>
              </a:buClr>
              <a:buSzPts val="1400"/>
              <a:buChar char="■"/>
              <a:defRPr sz="1400">
                <a:solidFill>
                  <a:schemeClr val="dk2"/>
                </a:solidFill>
              </a:defRPr>
            </a:lvl3pPr>
            <a:lvl4pPr indent="-317500" lvl="3" marL="1828800">
              <a:lnSpc>
                <a:spcPct val="115000"/>
              </a:lnSpc>
              <a:spcBef>
                <a:spcPts val="1700"/>
              </a:spcBef>
              <a:spcAft>
                <a:spcPts val="0"/>
              </a:spcAft>
              <a:buClr>
                <a:schemeClr val="dk2"/>
              </a:buClr>
              <a:buSzPts val="1400"/>
              <a:buChar char="●"/>
              <a:defRPr sz="1400">
                <a:solidFill>
                  <a:schemeClr val="dk2"/>
                </a:solidFill>
              </a:defRPr>
            </a:lvl4pPr>
            <a:lvl5pPr indent="-317500" lvl="4" marL="2286000">
              <a:lnSpc>
                <a:spcPct val="115000"/>
              </a:lnSpc>
              <a:spcBef>
                <a:spcPts val="1700"/>
              </a:spcBef>
              <a:spcAft>
                <a:spcPts val="0"/>
              </a:spcAft>
              <a:buClr>
                <a:schemeClr val="dk2"/>
              </a:buClr>
              <a:buSzPts val="1400"/>
              <a:buChar char="○"/>
              <a:defRPr sz="1400">
                <a:solidFill>
                  <a:schemeClr val="dk2"/>
                </a:solidFill>
              </a:defRPr>
            </a:lvl5pPr>
            <a:lvl6pPr indent="-317500" lvl="5" marL="2743200">
              <a:lnSpc>
                <a:spcPct val="115000"/>
              </a:lnSpc>
              <a:spcBef>
                <a:spcPts val="1700"/>
              </a:spcBef>
              <a:spcAft>
                <a:spcPts val="0"/>
              </a:spcAft>
              <a:buClr>
                <a:schemeClr val="dk2"/>
              </a:buClr>
              <a:buSzPts val="1400"/>
              <a:buChar char="■"/>
              <a:defRPr sz="1400">
                <a:solidFill>
                  <a:schemeClr val="dk2"/>
                </a:solidFill>
              </a:defRPr>
            </a:lvl6pPr>
            <a:lvl7pPr indent="-317500" lvl="6" marL="3200400">
              <a:lnSpc>
                <a:spcPct val="115000"/>
              </a:lnSpc>
              <a:spcBef>
                <a:spcPts val="1700"/>
              </a:spcBef>
              <a:spcAft>
                <a:spcPts val="0"/>
              </a:spcAft>
              <a:buClr>
                <a:schemeClr val="dk2"/>
              </a:buClr>
              <a:buSzPts val="1400"/>
              <a:buChar char="●"/>
              <a:defRPr sz="1400">
                <a:solidFill>
                  <a:schemeClr val="dk2"/>
                </a:solidFill>
              </a:defRPr>
            </a:lvl7pPr>
            <a:lvl8pPr indent="-317500" lvl="7" marL="3657600">
              <a:lnSpc>
                <a:spcPct val="115000"/>
              </a:lnSpc>
              <a:spcBef>
                <a:spcPts val="1700"/>
              </a:spcBef>
              <a:spcAft>
                <a:spcPts val="0"/>
              </a:spcAft>
              <a:buClr>
                <a:schemeClr val="dk2"/>
              </a:buClr>
              <a:buSzPts val="1400"/>
              <a:buChar char="○"/>
              <a:defRPr sz="1400">
                <a:solidFill>
                  <a:schemeClr val="dk2"/>
                </a:solidFill>
              </a:defRPr>
            </a:lvl8pPr>
            <a:lvl9pPr indent="-317500" lvl="8" marL="4114800">
              <a:lnSpc>
                <a:spcPct val="115000"/>
              </a:lnSpc>
              <a:spcBef>
                <a:spcPts val="1700"/>
              </a:spcBef>
              <a:spcAft>
                <a:spcPts val="1700"/>
              </a:spcAft>
              <a:buClr>
                <a:schemeClr val="dk2"/>
              </a:buClr>
              <a:buSzPts val="1400"/>
              <a:buChar char="■"/>
              <a:defRPr sz="1400">
                <a:solidFill>
                  <a:schemeClr val="dk2"/>
                </a:solidFill>
              </a:defRPr>
            </a:lvl9pPr>
          </a:lstStyle>
          <a:p/>
        </p:txBody>
      </p:sp>
      <p:sp>
        <p:nvSpPr>
          <p:cNvPr id="7" name="Google Shape;7;p1"/>
          <p:cNvSpPr txBox="1"/>
          <p:nvPr>
            <p:ph idx="12" type="sldNum"/>
          </p:nvPr>
        </p:nvSpPr>
        <p:spPr>
          <a:xfrm>
            <a:off x="8472458" y="4663217"/>
            <a:ext cx="548700" cy="393600"/>
          </a:xfrm>
          <a:prstGeom prst="rect">
            <a:avLst/>
          </a:prstGeom>
          <a:noFill/>
          <a:ln>
            <a:noFill/>
          </a:ln>
        </p:spPr>
        <p:txBody>
          <a:bodyPr anchorCtr="0" anchor="ctr" bIns="93125" lIns="93125" spcFirstLastPara="1" rIns="93125" wrap="square" tIns="931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
        <p:nvSpPr>
          <p:cNvPr id="8" name="Google Shape;8;p1"/>
          <p:cNvSpPr txBox="1"/>
          <p:nvPr/>
        </p:nvSpPr>
        <p:spPr>
          <a:xfrm>
            <a:off x="122675" y="4582375"/>
            <a:ext cx="1884600" cy="2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400"/>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2.png"/><Relationship Id="rId4" Type="http://schemas.openxmlformats.org/officeDocument/2006/relationships/image" Target="../media/image25.png"/><Relationship Id="rId5" Type="http://schemas.openxmlformats.org/officeDocument/2006/relationships/image" Target="../media/image15.png"/><Relationship Id="rId6"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9.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ft.com/dev/nul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2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6.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4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3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3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4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3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hyperlink" Target="https://www.youtube.com/watch?v=RKt51m1znAo"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hyperlink" Target="https://www.youtube.com/watch?v=RKt51m1znAo"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hyperlink" Target="https://ft.com/dev/nul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1E5"/>
        </a:solidFill>
      </p:bgPr>
    </p:bg>
    <p:spTree>
      <p:nvGrpSpPr>
        <p:cNvPr id="91" name="Shape 91"/>
        <p:cNvGrpSpPr/>
        <p:nvPr/>
      </p:nvGrpSpPr>
      <p:grpSpPr>
        <a:xfrm>
          <a:off x="0" y="0"/>
          <a:ext cx="0" cy="0"/>
          <a:chOff x="0" y="0"/>
          <a:chExt cx="0" cy="0"/>
        </a:xfrm>
      </p:grpSpPr>
      <p:sp>
        <p:nvSpPr>
          <p:cNvPr id="92" name="Google Shape;92;p16"/>
          <p:cNvSpPr txBox="1"/>
          <p:nvPr/>
        </p:nvSpPr>
        <p:spPr>
          <a:xfrm>
            <a:off x="2669063" y="4049925"/>
            <a:ext cx="7117500" cy="622800"/>
          </a:xfrm>
          <a:prstGeom prst="rect">
            <a:avLst/>
          </a:prstGeom>
          <a:noFill/>
          <a:ln>
            <a:noFill/>
          </a:ln>
        </p:spPr>
        <p:txBody>
          <a:bodyPr anchorCtr="0" anchor="t" bIns="41900" lIns="41900" spcFirstLastPara="1" rIns="41900" wrap="square" tIns="41900">
            <a:noAutofit/>
          </a:bodyPr>
          <a:lstStyle/>
          <a:p>
            <a:pPr indent="0" lvl="0" marL="0" rtl="0" algn="l">
              <a:spcBef>
                <a:spcPts val="0"/>
              </a:spcBef>
              <a:spcAft>
                <a:spcPts val="0"/>
              </a:spcAft>
              <a:buNone/>
            </a:pPr>
            <a:r>
              <a:t/>
            </a:r>
            <a:endParaRPr/>
          </a:p>
        </p:txBody>
      </p:sp>
      <p:sp>
        <p:nvSpPr>
          <p:cNvPr id="93" name="Google Shape;93;p16"/>
          <p:cNvSpPr txBox="1"/>
          <p:nvPr/>
        </p:nvSpPr>
        <p:spPr>
          <a:xfrm>
            <a:off x="356200" y="1699850"/>
            <a:ext cx="8488500" cy="546300"/>
          </a:xfrm>
          <a:prstGeom prst="rect">
            <a:avLst/>
          </a:prstGeom>
          <a:noFill/>
          <a:ln>
            <a:noFill/>
          </a:ln>
        </p:spPr>
        <p:txBody>
          <a:bodyPr anchorCtr="0" anchor="t" bIns="41900" lIns="41900" spcFirstLastPara="1" rIns="41900" wrap="square" tIns="41900">
            <a:noAutofit/>
          </a:bodyPr>
          <a:lstStyle/>
          <a:p>
            <a:pPr indent="0" lvl="0" marL="0" rtl="0" algn="l">
              <a:spcBef>
                <a:spcPts val="0"/>
              </a:spcBef>
              <a:spcAft>
                <a:spcPts val="0"/>
              </a:spcAft>
              <a:buNone/>
            </a:pPr>
            <a:r>
              <a:rPr b="1" lang="en-US" sz="5000"/>
              <a:t>Govern your cloud platform</a:t>
            </a:r>
            <a:endParaRPr sz="5000">
              <a:solidFill>
                <a:srgbClr val="666666"/>
              </a:solidFill>
            </a:endParaRPr>
          </a:p>
        </p:txBody>
      </p:sp>
      <p:sp>
        <p:nvSpPr>
          <p:cNvPr id="94" name="Google Shape;94;p16"/>
          <p:cNvSpPr txBox="1"/>
          <p:nvPr/>
        </p:nvSpPr>
        <p:spPr>
          <a:xfrm>
            <a:off x="432400" y="3461925"/>
            <a:ext cx="5259600" cy="685800"/>
          </a:xfrm>
          <a:prstGeom prst="rect">
            <a:avLst/>
          </a:prstGeom>
          <a:noFill/>
          <a:ln>
            <a:noFill/>
          </a:ln>
        </p:spPr>
        <p:txBody>
          <a:bodyPr anchorCtr="0" anchor="t" bIns="93125" lIns="93125" spcFirstLastPara="1" rIns="93125" wrap="square" tIns="93125">
            <a:noAutofit/>
          </a:bodyPr>
          <a:lstStyle/>
          <a:p>
            <a:pPr indent="0" lvl="0" marL="0" rtl="0" algn="l">
              <a:spcBef>
                <a:spcPts val="0"/>
              </a:spcBef>
              <a:spcAft>
                <a:spcPts val="0"/>
              </a:spcAft>
              <a:buNone/>
            </a:pPr>
            <a:r>
              <a:rPr lang="en-US" sz="3000"/>
              <a:t>Jermila Paul Dhas</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40" name="Shape 140"/>
        <p:cNvGrpSpPr/>
        <p:nvPr/>
      </p:nvGrpSpPr>
      <p:grpSpPr>
        <a:xfrm>
          <a:off x="0" y="0"/>
          <a:ext cx="0" cy="0"/>
          <a:chOff x="0" y="0"/>
          <a:chExt cx="0" cy="0"/>
        </a:xfrm>
      </p:grpSpPr>
      <p:pic>
        <p:nvPicPr>
          <p:cNvPr id="141" name="Google Shape;141;p25"/>
          <p:cNvPicPr preferRelativeResize="0"/>
          <p:nvPr/>
        </p:nvPicPr>
        <p:blipFill>
          <a:blip r:embed="rId3">
            <a:alphaModFix/>
          </a:blip>
          <a:stretch>
            <a:fillRect/>
          </a:stretch>
        </p:blipFill>
        <p:spPr>
          <a:xfrm>
            <a:off x="609600" y="838200"/>
            <a:ext cx="7810500" cy="3476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6"/>
          <p:cNvSpPr txBox="1"/>
          <p:nvPr/>
        </p:nvSpPr>
        <p:spPr>
          <a:xfrm>
            <a:off x="607725" y="1903125"/>
            <a:ext cx="7814400" cy="109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000"/>
              <a:t>Flexibility to experiment</a:t>
            </a:r>
            <a:endParaRPr b="1" sz="5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7"/>
          <p:cNvSpPr txBox="1"/>
          <p:nvPr/>
        </p:nvSpPr>
        <p:spPr>
          <a:xfrm>
            <a:off x="411925" y="1598325"/>
            <a:ext cx="8333700" cy="255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000"/>
              <a:t>There is no such thing as too much security :) </a:t>
            </a:r>
            <a:endParaRPr b="1" sz="5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1E5"/>
        </a:solidFill>
      </p:bgPr>
    </p:bg>
    <p:spTree>
      <p:nvGrpSpPr>
        <p:cNvPr id="155" name="Shape 155"/>
        <p:cNvGrpSpPr/>
        <p:nvPr/>
      </p:nvGrpSpPr>
      <p:grpSpPr>
        <a:xfrm>
          <a:off x="0" y="0"/>
          <a:ext cx="0" cy="0"/>
          <a:chOff x="0" y="0"/>
          <a:chExt cx="0" cy="0"/>
        </a:xfrm>
      </p:grpSpPr>
      <p:sp>
        <p:nvSpPr>
          <p:cNvPr id="156" name="Google Shape;156;p28"/>
          <p:cNvSpPr txBox="1"/>
          <p:nvPr/>
        </p:nvSpPr>
        <p:spPr>
          <a:xfrm>
            <a:off x="127600" y="2080850"/>
            <a:ext cx="8488500" cy="546300"/>
          </a:xfrm>
          <a:prstGeom prst="rect">
            <a:avLst/>
          </a:prstGeom>
          <a:noFill/>
          <a:ln>
            <a:noFill/>
          </a:ln>
        </p:spPr>
        <p:txBody>
          <a:bodyPr anchorCtr="0" anchor="t" bIns="41900" lIns="41900" spcFirstLastPara="1" rIns="41900" wrap="square" tIns="41900">
            <a:noAutofit/>
          </a:bodyPr>
          <a:lstStyle/>
          <a:p>
            <a:pPr indent="457200" lvl="0" marL="457200" rtl="0" algn="l">
              <a:spcBef>
                <a:spcPts val="0"/>
              </a:spcBef>
              <a:spcAft>
                <a:spcPts val="0"/>
              </a:spcAft>
              <a:buNone/>
            </a:pPr>
            <a:r>
              <a:rPr b="1" lang="en-US" sz="5000"/>
              <a:t>2013</a:t>
            </a:r>
            <a:endParaRPr sz="5000">
              <a:solidFill>
                <a:srgbClr val="666666"/>
              </a:solidFill>
            </a:endParaRPr>
          </a:p>
        </p:txBody>
      </p:sp>
      <p:pic>
        <p:nvPicPr>
          <p:cNvPr id="157" name="Google Shape;157;p28"/>
          <p:cNvPicPr preferRelativeResize="0"/>
          <p:nvPr/>
        </p:nvPicPr>
        <p:blipFill>
          <a:blip r:embed="rId3">
            <a:alphaModFix/>
          </a:blip>
          <a:stretch>
            <a:fillRect/>
          </a:stretch>
        </p:blipFill>
        <p:spPr>
          <a:xfrm>
            <a:off x="3684924" y="551575"/>
            <a:ext cx="4639925" cy="40460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9"/>
          <p:cNvSpPr txBox="1"/>
          <p:nvPr/>
        </p:nvSpPr>
        <p:spPr>
          <a:xfrm>
            <a:off x="1369725" y="1903125"/>
            <a:ext cx="6556200" cy="109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000"/>
              <a:t>One year later……….</a:t>
            </a:r>
            <a:endParaRPr b="1" sz="5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0"/>
          <p:cNvSpPr txBox="1"/>
          <p:nvPr/>
        </p:nvSpPr>
        <p:spPr>
          <a:xfrm>
            <a:off x="971250" y="3425875"/>
            <a:ext cx="7292100" cy="9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600"/>
          </a:p>
          <a:p>
            <a:pPr indent="-457200" lvl="0" marL="457200" rtl="0" algn="l">
              <a:spcBef>
                <a:spcPts val="0"/>
              </a:spcBef>
              <a:spcAft>
                <a:spcPts val="0"/>
              </a:spcAft>
              <a:buSzPts val="3600"/>
              <a:buChar char="●"/>
            </a:pPr>
            <a:r>
              <a:rPr b="1" lang="en-US" sz="3600"/>
              <a:t>300+ IAM users</a:t>
            </a:r>
            <a:endParaRPr b="1" sz="3600"/>
          </a:p>
        </p:txBody>
      </p:sp>
      <p:sp>
        <p:nvSpPr>
          <p:cNvPr id="168" name="Google Shape;168;p30"/>
          <p:cNvSpPr txBox="1"/>
          <p:nvPr/>
        </p:nvSpPr>
        <p:spPr>
          <a:xfrm>
            <a:off x="971875" y="2250400"/>
            <a:ext cx="7292100" cy="9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600"/>
          </a:p>
          <a:p>
            <a:pPr indent="-457200" lvl="0" marL="457200" rtl="0" algn="l">
              <a:spcBef>
                <a:spcPts val="0"/>
              </a:spcBef>
              <a:spcAft>
                <a:spcPts val="0"/>
              </a:spcAft>
              <a:buSzPts val="3600"/>
              <a:buChar char="●"/>
            </a:pPr>
            <a:r>
              <a:rPr b="1" lang="en-US" sz="3600"/>
              <a:t>300+ users </a:t>
            </a:r>
            <a:endParaRPr b="1" sz="3600"/>
          </a:p>
        </p:txBody>
      </p:sp>
      <p:sp>
        <p:nvSpPr>
          <p:cNvPr id="169" name="Google Shape;169;p30"/>
          <p:cNvSpPr txBox="1"/>
          <p:nvPr/>
        </p:nvSpPr>
        <p:spPr>
          <a:xfrm>
            <a:off x="978750" y="1062425"/>
            <a:ext cx="7292100" cy="9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600"/>
          </a:p>
          <a:p>
            <a:pPr indent="-457200" lvl="0" marL="457200" rtl="0" algn="l">
              <a:spcBef>
                <a:spcPts val="0"/>
              </a:spcBef>
              <a:spcAft>
                <a:spcPts val="0"/>
              </a:spcAft>
              <a:buSzPts val="3600"/>
              <a:buChar char="●"/>
            </a:pPr>
            <a:r>
              <a:rPr b="1" lang="en-US" sz="3600"/>
              <a:t>&gt; 250TB of data in S3</a:t>
            </a:r>
            <a:endParaRPr b="1" sz="3600"/>
          </a:p>
        </p:txBody>
      </p:sp>
      <p:sp>
        <p:nvSpPr>
          <p:cNvPr id="170" name="Google Shape;170;p30"/>
          <p:cNvSpPr txBox="1"/>
          <p:nvPr/>
        </p:nvSpPr>
        <p:spPr>
          <a:xfrm>
            <a:off x="982500" y="457325"/>
            <a:ext cx="7292100" cy="911400"/>
          </a:xfrm>
          <a:prstGeom prst="rect">
            <a:avLst/>
          </a:prstGeom>
          <a:noFill/>
          <a:ln>
            <a:noFill/>
          </a:ln>
        </p:spPr>
        <p:txBody>
          <a:bodyPr anchorCtr="0" anchor="t" bIns="91425" lIns="91425" spcFirstLastPara="1" rIns="91425" wrap="square" tIns="91425">
            <a:noAutofit/>
          </a:bodyPr>
          <a:lstStyle/>
          <a:p>
            <a:pPr indent="-457200" lvl="0" marL="457200" rtl="0" algn="l">
              <a:spcBef>
                <a:spcPts val="0"/>
              </a:spcBef>
              <a:spcAft>
                <a:spcPts val="0"/>
              </a:spcAft>
              <a:buSzPts val="3600"/>
              <a:buChar char="●"/>
            </a:pPr>
            <a:r>
              <a:rPr b="1" lang="en-US" sz="3600"/>
              <a:t>700+ EC2 instances</a:t>
            </a:r>
            <a:endParaRPr b="1" sz="3600"/>
          </a:p>
          <a:p>
            <a:pPr indent="0" lvl="0" marL="914400" rtl="0" algn="l">
              <a:spcBef>
                <a:spcPts val="0"/>
              </a:spcBef>
              <a:spcAft>
                <a:spcPts val="0"/>
              </a:spcAft>
              <a:buNone/>
            </a:pPr>
            <a:r>
              <a:t/>
            </a:r>
            <a:endParaRPr b="1" sz="3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1"/>
          <p:cNvSpPr txBox="1"/>
          <p:nvPr/>
        </p:nvSpPr>
        <p:spPr>
          <a:xfrm>
            <a:off x="322375" y="1588850"/>
            <a:ext cx="6244500" cy="572700"/>
          </a:xfrm>
          <a:prstGeom prst="rect">
            <a:avLst/>
          </a:prstGeom>
          <a:noFill/>
          <a:ln>
            <a:noFill/>
          </a:ln>
        </p:spPr>
        <p:txBody>
          <a:bodyPr anchorCtr="0" anchor="t" bIns="93125" lIns="93125" spcFirstLastPara="1" rIns="93125" wrap="square" tIns="93125">
            <a:noAutofit/>
          </a:bodyPr>
          <a:lstStyle/>
          <a:p>
            <a:pPr indent="0" lvl="0" marL="0" rtl="0" algn="l">
              <a:spcBef>
                <a:spcPts val="0"/>
              </a:spcBef>
              <a:spcAft>
                <a:spcPts val="0"/>
              </a:spcAft>
              <a:buClr>
                <a:schemeClr val="dk1"/>
              </a:buClr>
              <a:buSzPts val="1100"/>
              <a:buFont typeface="Arial"/>
              <a:buNone/>
            </a:pPr>
            <a:r>
              <a:rPr b="1" lang="en-US" sz="5000">
                <a:solidFill>
                  <a:schemeClr val="dk1"/>
                </a:solidFill>
              </a:rPr>
              <a:t>A Tale of Losing </a:t>
            </a:r>
            <a:endParaRPr b="1" sz="5000">
              <a:solidFill>
                <a:schemeClr val="dk1"/>
              </a:solidFill>
            </a:endParaRPr>
          </a:p>
          <a:p>
            <a:pPr indent="0" lvl="0" marL="0" rtl="0" algn="l">
              <a:spcBef>
                <a:spcPts val="0"/>
              </a:spcBef>
              <a:spcAft>
                <a:spcPts val="0"/>
              </a:spcAft>
              <a:buClr>
                <a:schemeClr val="dk1"/>
              </a:buClr>
              <a:buSzPts val="1100"/>
              <a:buFont typeface="Arial"/>
              <a:buNone/>
            </a:pPr>
            <a:r>
              <a:rPr b="1" lang="en-US" sz="5000">
                <a:solidFill>
                  <a:schemeClr val="dk1"/>
                </a:solidFill>
              </a:rPr>
              <a:t>Production</a:t>
            </a:r>
            <a:endParaRPr b="1" sz="5000">
              <a:solidFill>
                <a:schemeClr val="dk1"/>
              </a:solidFill>
            </a:endParaRPr>
          </a:p>
          <a:p>
            <a:pPr indent="0" lvl="0" marL="0" rtl="0" algn="l">
              <a:spcBef>
                <a:spcPts val="0"/>
              </a:spcBef>
              <a:spcAft>
                <a:spcPts val="0"/>
              </a:spcAft>
              <a:buClr>
                <a:schemeClr val="dk1"/>
              </a:buClr>
              <a:buSzPts val="1100"/>
              <a:buFont typeface="Arial"/>
              <a:buNone/>
            </a:pPr>
            <a:r>
              <a:t/>
            </a:r>
            <a:endParaRPr b="1" sz="5000">
              <a:solidFill>
                <a:schemeClr val="dk1"/>
              </a:solidFill>
            </a:endParaRPr>
          </a:p>
          <a:p>
            <a:pPr indent="0" lvl="0" marL="0" rtl="0" algn="l">
              <a:spcBef>
                <a:spcPts val="0"/>
              </a:spcBef>
              <a:spcAft>
                <a:spcPts val="0"/>
              </a:spcAft>
              <a:buClr>
                <a:schemeClr val="dk1"/>
              </a:buClr>
              <a:buSzPts val="1100"/>
              <a:buFont typeface="Arial"/>
              <a:buNone/>
            </a:pPr>
            <a:r>
              <a:t/>
            </a:r>
            <a:endParaRPr b="1" sz="5000">
              <a:solidFill>
                <a:schemeClr val="dk1"/>
              </a:solidFill>
            </a:endParaRPr>
          </a:p>
        </p:txBody>
      </p:sp>
      <p:pic>
        <p:nvPicPr>
          <p:cNvPr id="176" name="Google Shape;176;p31"/>
          <p:cNvPicPr preferRelativeResize="0"/>
          <p:nvPr/>
        </p:nvPicPr>
        <p:blipFill>
          <a:blip r:embed="rId3">
            <a:alphaModFix/>
          </a:blip>
          <a:stretch>
            <a:fillRect/>
          </a:stretch>
        </p:blipFill>
        <p:spPr>
          <a:xfrm>
            <a:off x="5424575" y="774826"/>
            <a:ext cx="3056125" cy="3432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1E5"/>
        </a:solidFill>
      </p:bgPr>
    </p:bg>
    <p:spTree>
      <p:nvGrpSpPr>
        <p:cNvPr id="180" name="Shape 180"/>
        <p:cNvGrpSpPr/>
        <p:nvPr/>
      </p:nvGrpSpPr>
      <p:grpSpPr>
        <a:xfrm>
          <a:off x="0" y="0"/>
          <a:ext cx="0" cy="0"/>
          <a:chOff x="0" y="0"/>
          <a:chExt cx="0" cy="0"/>
        </a:xfrm>
      </p:grpSpPr>
      <p:pic>
        <p:nvPicPr>
          <p:cNvPr id="181" name="Google Shape;181;p32"/>
          <p:cNvPicPr preferRelativeResize="0"/>
          <p:nvPr/>
        </p:nvPicPr>
        <p:blipFill rotWithShape="1">
          <a:blip r:embed="rId3">
            <a:alphaModFix/>
          </a:blip>
          <a:srcRect b="15268" l="0" r="0" t="0"/>
          <a:stretch/>
        </p:blipFill>
        <p:spPr>
          <a:xfrm>
            <a:off x="1910625" y="469600"/>
            <a:ext cx="5408300" cy="4243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1E5"/>
        </a:solidFill>
      </p:bgPr>
    </p:bg>
    <p:spTree>
      <p:nvGrpSpPr>
        <p:cNvPr id="185" name="Shape 185"/>
        <p:cNvGrpSpPr/>
        <p:nvPr/>
      </p:nvGrpSpPr>
      <p:grpSpPr>
        <a:xfrm>
          <a:off x="0" y="0"/>
          <a:ext cx="0" cy="0"/>
          <a:chOff x="0" y="0"/>
          <a:chExt cx="0" cy="0"/>
        </a:xfrm>
      </p:grpSpPr>
      <p:pic>
        <p:nvPicPr>
          <p:cNvPr id="186" name="Google Shape;186;p33"/>
          <p:cNvPicPr preferRelativeResize="0"/>
          <p:nvPr/>
        </p:nvPicPr>
        <p:blipFill>
          <a:blip r:embed="rId3">
            <a:alphaModFix/>
          </a:blip>
          <a:stretch>
            <a:fillRect/>
          </a:stretch>
        </p:blipFill>
        <p:spPr>
          <a:xfrm>
            <a:off x="1596250" y="304800"/>
            <a:ext cx="5837925" cy="43573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3F0F3"/>
        </a:solidFill>
      </p:bgPr>
    </p:bg>
    <p:spTree>
      <p:nvGrpSpPr>
        <p:cNvPr id="190" name="Shape 190"/>
        <p:cNvGrpSpPr/>
        <p:nvPr/>
      </p:nvGrpSpPr>
      <p:grpSpPr>
        <a:xfrm>
          <a:off x="0" y="0"/>
          <a:ext cx="0" cy="0"/>
          <a:chOff x="0" y="0"/>
          <a:chExt cx="0" cy="0"/>
        </a:xfrm>
      </p:grpSpPr>
      <p:pic>
        <p:nvPicPr>
          <p:cNvPr id="191" name="Google Shape;191;p34"/>
          <p:cNvPicPr preferRelativeResize="0"/>
          <p:nvPr/>
        </p:nvPicPr>
        <p:blipFill rotWithShape="1">
          <a:blip r:embed="rId3">
            <a:alphaModFix/>
          </a:blip>
          <a:srcRect b="25256" l="0" r="0" t="0"/>
          <a:stretch/>
        </p:blipFill>
        <p:spPr>
          <a:xfrm>
            <a:off x="533400" y="838200"/>
            <a:ext cx="8070176" cy="3247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8" name="Shape 98"/>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1E5"/>
        </a:solidFill>
      </p:bgPr>
    </p:bg>
    <p:spTree>
      <p:nvGrpSpPr>
        <p:cNvPr id="195" name="Shape 195"/>
        <p:cNvGrpSpPr/>
        <p:nvPr/>
      </p:nvGrpSpPr>
      <p:grpSpPr>
        <a:xfrm>
          <a:off x="0" y="0"/>
          <a:ext cx="0" cy="0"/>
          <a:chOff x="0" y="0"/>
          <a:chExt cx="0" cy="0"/>
        </a:xfrm>
      </p:grpSpPr>
      <p:sp>
        <p:nvSpPr>
          <p:cNvPr id="196" name="Google Shape;196;p35"/>
          <p:cNvSpPr txBox="1"/>
          <p:nvPr/>
        </p:nvSpPr>
        <p:spPr>
          <a:xfrm>
            <a:off x="-329850" y="301200"/>
            <a:ext cx="8488500" cy="546300"/>
          </a:xfrm>
          <a:prstGeom prst="rect">
            <a:avLst/>
          </a:prstGeom>
          <a:noFill/>
          <a:ln>
            <a:noFill/>
          </a:ln>
        </p:spPr>
        <p:txBody>
          <a:bodyPr anchorCtr="0" anchor="t" bIns="41900" lIns="41900" spcFirstLastPara="1" rIns="41900" wrap="square" tIns="41900">
            <a:noAutofit/>
          </a:bodyPr>
          <a:lstStyle/>
          <a:p>
            <a:pPr indent="457200" lvl="0" marL="457200" rtl="0" algn="l">
              <a:spcBef>
                <a:spcPts val="0"/>
              </a:spcBef>
              <a:spcAft>
                <a:spcPts val="0"/>
              </a:spcAft>
              <a:buNone/>
            </a:pPr>
            <a:r>
              <a:rPr b="1" lang="en-US" sz="5000"/>
              <a:t>Now……….</a:t>
            </a:r>
            <a:endParaRPr sz="5000">
              <a:solidFill>
                <a:srgbClr val="666666"/>
              </a:solidFill>
            </a:endParaRPr>
          </a:p>
        </p:txBody>
      </p:sp>
      <p:pic>
        <p:nvPicPr>
          <p:cNvPr id="197" name="Google Shape;197;p35"/>
          <p:cNvPicPr preferRelativeResize="0"/>
          <p:nvPr/>
        </p:nvPicPr>
        <p:blipFill>
          <a:blip r:embed="rId3">
            <a:alphaModFix/>
          </a:blip>
          <a:stretch>
            <a:fillRect/>
          </a:stretch>
        </p:blipFill>
        <p:spPr>
          <a:xfrm>
            <a:off x="1884600" y="1119150"/>
            <a:ext cx="5443025" cy="3662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6"/>
          <p:cNvSpPr txBox="1"/>
          <p:nvPr/>
        </p:nvSpPr>
        <p:spPr>
          <a:xfrm>
            <a:off x="2931450" y="2115200"/>
            <a:ext cx="4957500" cy="841800"/>
          </a:xfrm>
          <a:prstGeom prst="rect">
            <a:avLst/>
          </a:prstGeom>
          <a:solidFill>
            <a:srgbClr val="FFF1E5"/>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rPr b="1" lang="en-US" sz="5000"/>
              <a:t>Security</a:t>
            </a:r>
            <a:endParaRPr b="1" sz="50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7"/>
          <p:cNvSpPr txBox="1"/>
          <p:nvPr/>
        </p:nvSpPr>
        <p:spPr>
          <a:xfrm>
            <a:off x="510200" y="1765500"/>
            <a:ext cx="8542800" cy="8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000"/>
              <a:t>Least privileged access to Accounts</a:t>
            </a:r>
            <a:endParaRPr b="1" sz="5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1" name="Shape 211"/>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15" name="Shape 215"/>
        <p:cNvGrpSpPr/>
        <p:nvPr/>
      </p:nvGrpSpPr>
      <p:grpSpPr>
        <a:xfrm>
          <a:off x="0" y="0"/>
          <a:ext cx="0" cy="0"/>
          <a:chOff x="0" y="0"/>
          <a:chExt cx="0" cy="0"/>
        </a:xfrm>
      </p:grpSpPr>
      <p:pic>
        <p:nvPicPr>
          <p:cNvPr id="216" name="Google Shape;216;p39"/>
          <p:cNvPicPr preferRelativeResize="0"/>
          <p:nvPr/>
        </p:nvPicPr>
        <p:blipFill>
          <a:blip r:embed="rId3">
            <a:alphaModFix/>
          </a:blip>
          <a:stretch>
            <a:fillRect/>
          </a:stretch>
        </p:blipFill>
        <p:spPr>
          <a:xfrm>
            <a:off x="122675" y="266375"/>
            <a:ext cx="8810850" cy="40670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40"/>
          <p:cNvSpPr txBox="1"/>
          <p:nvPr/>
        </p:nvSpPr>
        <p:spPr>
          <a:xfrm>
            <a:off x="371350" y="1689300"/>
            <a:ext cx="5818800" cy="8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5000"/>
              <a:t>Identify critical resources</a:t>
            </a:r>
            <a:endParaRPr b="1" sz="5000"/>
          </a:p>
        </p:txBody>
      </p:sp>
      <p:pic>
        <p:nvPicPr>
          <p:cNvPr id="222" name="Google Shape;222;p40"/>
          <p:cNvPicPr preferRelativeResize="0"/>
          <p:nvPr/>
        </p:nvPicPr>
        <p:blipFill>
          <a:blip r:embed="rId3">
            <a:alphaModFix/>
          </a:blip>
          <a:stretch>
            <a:fillRect/>
          </a:stretch>
        </p:blipFill>
        <p:spPr>
          <a:xfrm>
            <a:off x="6537363" y="1321813"/>
            <a:ext cx="2458951" cy="2338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41"/>
          <p:cNvSpPr txBox="1"/>
          <p:nvPr/>
        </p:nvSpPr>
        <p:spPr>
          <a:xfrm>
            <a:off x="514350" y="591325"/>
            <a:ext cx="8274300" cy="8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600"/>
              <a:t>Reusable modules for Infrastructure</a:t>
            </a:r>
            <a:endParaRPr b="1" sz="3600"/>
          </a:p>
        </p:txBody>
      </p:sp>
      <p:pic>
        <p:nvPicPr>
          <p:cNvPr id="228" name="Google Shape;228;p41"/>
          <p:cNvPicPr preferRelativeResize="0"/>
          <p:nvPr/>
        </p:nvPicPr>
        <p:blipFill>
          <a:blip r:embed="rId3">
            <a:alphaModFix/>
          </a:blip>
          <a:stretch>
            <a:fillRect/>
          </a:stretch>
        </p:blipFill>
        <p:spPr>
          <a:xfrm>
            <a:off x="762000" y="1661725"/>
            <a:ext cx="7619068" cy="29483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42"/>
          <p:cNvSpPr txBox="1"/>
          <p:nvPr/>
        </p:nvSpPr>
        <p:spPr>
          <a:xfrm>
            <a:off x="-1466850" y="2039125"/>
            <a:ext cx="8274300" cy="8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000"/>
              <a:t>AWS Config</a:t>
            </a:r>
            <a:endParaRPr b="1" sz="5000"/>
          </a:p>
        </p:txBody>
      </p:sp>
      <p:pic>
        <p:nvPicPr>
          <p:cNvPr id="234" name="Google Shape;234;p42"/>
          <p:cNvPicPr preferRelativeResize="0"/>
          <p:nvPr/>
        </p:nvPicPr>
        <p:blipFill>
          <a:blip r:embed="rId3">
            <a:alphaModFix/>
          </a:blip>
          <a:stretch>
            <a:fillRect/>
          </a:stretch>
        </p:blipFill>
        <p:spPr>
          <a:xfrm>
            <a:off x="5053160" y="919625"/>
            <a:ext cx="3318500" cy="33185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238" name="Shape 238"/>
        <p:cNvGrpSpPr/>
        <p:nvPr/>
      </p:nvGrpSpPr>
      <p:grpSpPr>
        <a:xfrm>
          <a:off x="0" y="0"/>
          <a:ext cx="0" cy="0"/>
          <a:chOff x="0" y="0"/>
          <a:chExt cx="0" cy="0"/>
        </a:xfrm>
      </p:grpSpPr>
      <p:pic>
        <p:nvPicPr>
          <p:cNvPr id="239" name="Google Shape;239;p43"/>
          <p:cNvPicPr preferRelativeResize="0"/>
          <p:nvPr/>
        </p:nvPicPr>
        <p:blipFill>
          <a:blip r:embed="rId3">
            <a:alphaModFix/>
          </a:blip>
          <a:stretch>
            <a:fillRect/>
          </a:stretch>
        </p:blipFill>
        <p:spPr>
          <a:xfrm>
            <a:off x="152400" y="304800"/>
            <a:ext cx="8839201" cy="405201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44"/>
          <p:cNvSpPr txBox="1"/>
          <p:nvPr/>
        </p:nvSpPr>
        <p:spPr>
          <a:xfrm>
            <a:off x="-1009650" y="1658125"/>
            <a:ext cx="8274300" cy="8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000"/>
              <a:t>Identity Access </a:t>
            </a:r>
            <a:endParaRPr b="1" sz="5000"/>
          </a:p>
          <a:p>
            <a:pPr indent="0" lvl="0" marL="0" rtl="0" algn="ctr">
              <a:spcBef>
                <a:spcPts val="0"/>
              </a:spcBef>
              <a:spcAft>
                <a:spcPts val="0"/>
              </a:spcAft>
              <a:buNone/>
            </a:pPr>
            <a:r>
              <a:rPr b="1" lang="en-US" sz="5000"/>
              <a:t>Management</a:t>
            </a:r>
            <a:endParaRPr b="1" sz="5000"/>
          </a:p>
        </p:txBody>
      </p:sp>
      <p:pic>
        <p:nvPicPr>
          <p:cNvPr id="245" name="Google Shape;245;p44"/>
          <p:cNvPicPr preferRelativeResize="0"/>
          <p:nvPr/>
        </p:nvPicPr>
        <p:blipFill>
          <a:blip r:embed="rId3">
            <a:alphaModFix/>
          </a:blip>
          <a:stretch>
            <a:fillRect/>
          </a:stretch>
        </p:blipFill>
        <p:spPr>
          <a:xfrm>
            <a:off x="5521625" y="1194150"/>
            <a:ext cx="3458024" cy="25935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1E5"/>
        </a:solidFill>
      </p:bgPr>
    </p:bg>
    <p:spTree>
      <p:nvGrpSpPr>
        <p:cNvPr id="102" name="Shape 102"/>
        <p:cNvGrpSpPr/>
        <p:nvPr/>
      </p:nvGrpSpPr>
      <p:grpSpPr>
        <a:xfrm>
          <a:off x="0" y="0"/>
          <a:ext cx="0" cy="0"/>
          <a:chOff x="0" y="0"/>
          <a:chExt cx="0" cy="0"/>
        </a:xfrm>
      </p:grpSpPr>
      <p:sp>
        <p:nvSpPr>
          <p:cNvPr id="103" name="Google Shape;103;p18"/>
          <p:cNvSpPr txBox="1"/>
          <p:nvPr/>
        </p:nvSpPr>
        <p:spPr>
          <a:xfrm>
            <a:off x="2779050" y="2496200"/>
            <a:ext cx="4957500" cy="841800"/>
          </a:xfrm>
          <a:prstGeom prst="rect">
            <a:avLst/>
          </a:prstGeom>
          <a:solidFill>
            <a:srgbClr val="FFF1E5"/>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rPr b="1" lang="en-US" sz="5000"/>
              <a:t>Who am I?</a:t>
            </a:r>
            <a:endParaRPr b="1" sz="5000"/>
          </a:p>
          <a:p>
            <a:pPr indent="0" lvl="0" marL="0" rtl="0" algn="l">
              <a:spcBef>
                <a:spcPts val="0"/>
              </a:spcBef>
              <a:spcAft>
                <a:spcPts val="0"/>
              </a:spcAft>
              <a:buNone/>
            </a:pPr>
            <a:r>
              <a:t/>
            </a:r>
            <a:endParaRPr b="1" sz="500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45"/>
          <p:cNvSpPr txBox="1"/>
          <p:nvPr/>
        </p:nvSpPr>
        <p:spPr>
          <a:xfrm>
            <a:off x="367700" y="1693650"/>
            <a:ext cx="8274300" cy="8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000"/>
              <a:t>Wildcards in IAM policies.</a:t>
            </a:r>
            <a:endParaRPr b="1" sz="5000"/>
          </a:p>
          <a:p>
            <a:pPr indent="0" lvl="0" marL="0" rtl="0" algn="ctr">
              <a:spcBef>
                <a:spcPts val="0"/>
              </a:spcBef>
              <a:spcAft>
                <a:spcPts val="0"/>
              </a:spcAft>
              <a:buNone/>
            </a:pPr>
            <a:r>
              <a:rPr b="1" lang="en-US" sz="5000"/>
              <a:t>Oh noes!</a:t>
            </a:r>
            <a:endParaRPr b="1" sz="5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46"/>
          <p:cNvSpPr txBox="1"/>
          <p:nvPr/>
        </p:nvSpPr>
        <p:spPr>
          <a:xfrm>
            <a:off x="541675" y="1538850"/>
            <a:ext cx="8274300" cy="8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000"/>
              <a:t>IAM with flexibility &amp; trust in mind. Yay!</a:t>
            </a:r>
            <a:endParaRPr b="1" sz="5000"/>
          </a:p>
          <a:p>
            <a:pPr indent="0" lvl="0" marL="0" rtl="0" algn="ctr">
              <a:spcBef>
                <a:spcPts val="0"/>
              </a:spcBef>
              <a:spcAft>
                <a:spcPts val="0"/>
              </a:spcAft>
              <a:buNone/>
            </a:pPr>
            <a:r>
              <a:t/>
            </a:r>
            <a:endParaRPr b="1" sz="5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59" name="Shape 259"/>
        <p:cNvGrpSpPr/>
        <p:nvPr/>
      </p:nvGrpSpPr>
      <p:grpSpPr>
        <a:xfrm>
          <a:off x="0" y="0"/>
          <a:ext cx="0" cy="0"/>
          <a:chOff x="0" y="0"/>
          <a:chExt cx="0" cy="0"/>
        </a:xfrm>
      </p:grpSpPr>
      <p:pic>
        <p:nvPicPr>
          <p:cNvPr id="260" name="Google Shape;260;p47"/>
          <p:cNvPicPr preferRelativeResize="0"/>
          <p:nvPr/>
        </p:nvPicPr>
        <p:blipFill>
          <a:blip r:embed="rId3">
            <a:alphaModFix/>
          </a:blip>
          <a:stretch>
            <a:fillRect/>
          </a:stretch>
        </p:blipFill>
        <p:spPr>
          <a:xfrm>
            <a:off x="152400" y="152400"/>
            <a:ext cx="8800299" cy="1204316"/>
          </a:xfrm>
          <a:prstGeom prst="rect">
            <a:avLst/>
          </a:prstGeom>
          <a:noFill/>
          <a:ln>
            <a:noFill/>
          </a:ln>
        </p:spPr>
      </p:pic>
      <p:pic>
        <p:nvPicPr>
          <p:cNvPr id="261" name="Google Shape;261;p47"/>
          <p:cNvPicPr preferRelativeResize="0"/>
          <p:nvPr/>
        </p:nvPicPr>
        <p:blipFill>
          <a:blip r:embed="rId4">
            <a:alphaModFix/>
          </a:blip>
          <a:stretch>
            <a:fillRect/>
          </a:stretch>
        </p:blipFill>
        <p:spPr>
          <a:xfrm>
            <a:off x="152400" y="1356717"/>
            <a:ext cx="8800298" cy="1394644"/>
          </a:xfrm>
          <a:prstGeom prst="rect">
            <a:avLst/>
          </a:prstGeom>
          <a:noFill/>
          <a:ln>
            <a:noFill/>
          </a:ln>
        </p:spPr>
      </p:pic>
      <p:pic>
        <p:nvPicPr>
          <p:cNvPr id="262" name="Google Shape;262;p47"/>
          <p:cNvPicPr preferRelativeResize="0"/>
          <p:nvPr/>
        </p:nvPicPr>
        <p:blipFill>
          <a:blip r:embed="rId5">
            <a:alphaModFix/>
          </a:blip>
          <a:stretch>
            <a:fillRect/>
          </a:stretch>
        </p:blipFill>
        <p:spPr>
          <a:xfrm>
            <a:off x="152400" y="2751360"/>
            <a:ext cx="8800298" cy="741832"/>
          </a:xfrm>
          <a:prstGeom prst="rect">
            <a:avLst/>
          </a:prstGeom>
          <a:noFill/>
          <a:ln>
            <a:noFill/>
          </a:ln>
        </p:spPr>
      </p:pic>
      <p:pic>
        <p:nvPicPr>
          <p:cNvPr id="263" name="Google Shape;263;p47"/>
          <p:cNvPicPr preferRelativeResize="0"/>
          <p:nvPr/>
        </p:nvPicPr>
        <p:blipFill>
          <a:blip r:embed="rId6">
            <a:alphaModFix/>
          </a:blip>
          <a:stretch>
            <a:fillRect/>
          </a:stretch>
        </p:blipFill>
        <p:spPr>
          <a:xfrm>
            <a:off x="152400" y="3493192"/>
            <a:ext cx="8800297" cy="83250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48"/>
          <p:cNvSpPr txBox="1"/>
          <p:nvPr/>
        </p:nvSpPr>
        <p:spPr>
          <a:xfrm>
            <a:off x="389275" y="1310250"/>
            <a:ext cx="8274300" cy="8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000"/>
              <a:t>Ermm.... </a:t>
            </a:r>
            <a:endParaRPr b="1" sz="5000"/>
          </a:p>
          <a:p>
            <a:pPr indent="0" lvl="0" marL="0" rtl="0" algn="ctr">
              <a:spcBef>
                <a:spcPts val="0"/>
              </a:spcBef>
              <a:spcAft>
                <a:spcPts val="0"/>
              </a:spcAft>
              <a:buNone/>
            </a:pPr>
            <a:r>
              <a:rPr b="1" lang="en-US" sz="5000"/>
              <a:t>Mercilessly deactivate a key after 180 days</a:t>
            </a:r>
            <a:endParaRPr b="1" sz="5000"/>
          </a:p>
        </p:txBody>
      </p:sp>
      <p:pic>
        <p:nvPicPr>
          <p:cNvPr id="269" name="Google Shape;269;p48"/>
          <p:cNvPicPr preferRelativeResize="0"/>
          <p:nvPr/>
        </p:nvPicPr>
        <p:blipFill>
          <a:blip r:embed="rId3">
            <a:alphaModFix/>
          </a:blip>
          <a:stretch>
            <a:fillRect/>
          </a:stretch>
        </p:blipFill>
        <p:spPr>
          <a:xfrm>
            <a:off x="7759181" y="0"/>
            <a:ext cx="1384815" cy="13848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1E5"/>
        </a:solidFill>
      </p:bgPr>
    </p:bg>
    <p:spTree>
      <p:nvGrpSpPr>
        <p:cNvPr id="273" name="Shape 273"/>
        <p:cNvGrpSpPr/>
        <p:nvPr/>
      </p:nvGrpSpPr>
      <p:grpSpPr>
        <a:xfrm>
          <a:off x="0" y="0"/>
          <a:ext cx="0" cy="0"/>
          <a:chOff x="0" y="0"/>
          <a:chExt cx="0" cy="0"/>
        </a:xfrm>
      </p:grpSpPr>
      <p:sp>
        <p:nvSpPr>
          <p:cNvPr id="274" name="Google Shape;274;p49"/>
          <p:cNvSpPr txBox="1"/>
          <p:nvPr/>
        </p:nvSpPr>
        <p:spPr>
          <a:xfrm>
            <a:off x="438150" y="362725"/>
            <a:ext cx="8274300" cy="8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000"/>
              <a:t>But they were warned :)</a:t>
            </a:r>
            <a:endParaRPr b="1" sz="5000"/>
          </a:p>
        </p:txBody>
      </p:sp>
      <p:pic>
        <p:nvPicPr>
          <p:cNvPr id="275" name="Google Shape;275;p49"/>
          <p:cNvPicPr preferRelativeResize="0"/>
          <p:nvPr/>
        </p:nvPicPr>
        <p:blipFill>
          <a:blip r:embed="rId3">
            <a:alphaModFix/>
          </a:blip>
          <a:stretch>
            <a:fillRect/>
          </a:stretch>
        </p:blipFill>
        <p:spPr>
          <a:xfrm>
            <a:off x="152400" y="1661725"/>
            <a:ext cx="8839200" cy="23834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50"/>
          <p:cNvSpPr txBox="1"/>
          <p:nvPr/>
        </p:nvSpPr>
        <p:spPr>
          <a:xfrm>
            <a:off x="236875" y="1615050"/>
            <a:ext cx="8274300" cy="8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000"/>
              <a:t>Identify policies with wildcards </a:t>
            </a:r>
            <a:endParaRPr b="1" sz="5000"/>
          </a:p>
        </p:txBody>
      </p:sp>
      <p:pic>
        <p:nvPicPr>
          <p:cNvPr id="281" name="Google Shape;281;p50"/>
          <p:cNvPicPr preferRelativeResize="0"/>
          <p:nvPr/>
        </p:nvPicPr>
        <p:blipFill>
          <a:blip r:embed="rId3">
            <a:alphaModFix/>
          </a:blip>
          <a:stretch>
            <a:fillRect/>
          </a:stretch>
        </p:blipFill>
        <p:spPr>
          <a:xfrm>
            <a:off x="7759181" y="0"/>
            <a:ext cx="1384815" cy="13848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51"/>
          <p:cNvSpPr txBox="1"/>
          <p:nvPr/>
        </p:nvSpPr>
        <p:spPr>
          <a:xfrm>
            <a:off x="313075" y="1005450"/>
            <a:ext cx="8274300" cy="8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000"/>
              <a:t>S3 bucket is public.</a:t>
            </a:r>
            <a:endParaRPr b="1" sz="5000"/>
          </a:p>
          <a:p>
            <a:pPr indent="0" lvl="0" marL="0" rtl="0" algn="ctr">
              <a:spcBef>
                <a:spcPts val="0"/>
              </a:spcBef>
              <a:spcAft>
                <a:spcPts val="0"/>
              </a:spcAft>
              <a:buNone/>
            </a:pPr>
            <a:r>
              <a:rPr b="1" lang="en-US" sz="5000"/>
              <a:t>Oops!</a:t>
            </a:r>
            <a:endParaRPr b="1" sz="5000"/>
          </a:p>
        </p:txBody>
      </p:sp>
      <p:pic>
        <p:nvPicPr>
          <p:cNvPr id="287" name="Google Shape;287;p51"/>
          <p:cNvPicPr preferRelativeResize="0"/>
          <p:nvPr/>
        </p:nvPicPr>
        <p:blipFill>
          <a:blip r:embed="rId3">
            <a:alphaModFix/>
          </a:blip>
          <a:stretch>
            <a:fillRect/>
          </a:stretch>
        </p:blipFill>
        <p:spPr>
          <a:xfrm>
            <a:off x="7759181" y="0"/>
            <a:ext cx="1384815" cy="1384825"/>
          </a:xfrm>
          <a:prstGeom prst="rect">
            <a:avLst/>
          </a:prstGeom>
          <a:noFill/>
          <a:ln>
            <a:noFill/>
          </a:ln>
        </p:spPr>
      </p:pic>
      <p:pic>
        <p:nvPicPr>
          <p:cNvPr id="288" name="Google Shape;288;p51"/>
          <p:cNvPicPr preferRelativeResize="0"/>
          <p:nvPr/>
        </p:nvPicPr>
        <p:blipFill>
          <a:blip r:embed="rId4">
            <a:alphaModFix/>
          </a:blip>
          <a:stretch>
            <a:fillRect/>
          </a:stretch>
        </p:blipFill>
        <p:spPr>
          <a:xfrm>
            <a:off x="0" y="3371250"/>
            <a:ext cx="9144000" cy="2931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pic>
        <p:nvPicPr>
          <p:cNvPr id="293" name="Google Shape;293;p52"/>
          <p:cNvPicPr preferRelativeResize="0"/>
          <p:nvPr/>
        </p:nvPicPr>
        <p:blipFill>
          <a:blip r:embed="rId3">
            <a:alphaModFix/>
          </a:blip>
          <a:stretch>
            <a:fillRect/>
          </a:stretch>
        </p:blipFill>
        <p:spPr>
          <a:xfrm>
            <a:off x="1971100" y="1260675"/>
            <a:ext cx="4762500" cy="3438525"/>
          </a:xfrm>
          <a:prstGeom prst="rect">
            <a:avLst/>
          </a:prstGeom>
          <a:noFill/>
          <a:ln>
            <a:noFill/>
          </a:ln>
        </p:spPr>
      </p:pic>
      <p:sp>
        <p:nvSpPr>
          <p:cNvPr id="294" name="Google Shape;294;p52"/>
          <p:cNvSpPr txBox="1"/>
          <p:nvPr/>
        </p:nvSpPr>
        <p:spPr>
          <a:xfrm>
            <a:off x="617875" y="243450"/>
            <a:ext cx="8274300" cy="8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600"/>
              <a:t>         Behold the Governator</a:t>
            </a:r>
            <a:endParaRPr b="1" sz="36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53"/>
          <p:cNvSpPr txBox="1"/>
          <p:nvPr/>
        </p:nvSpPr>
        <p:spPr>
          <a:xfrm>
            <a:off x="313075" y="1462650"/>
            <a:ext cx="8274300" cy="8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000"/>
              <a:t>The mysterious case of unaccessible S3 buckets!</a:t>
            </a:r>
            <a:endParaRPr b="1" sz="50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03" name="Shape 303"/>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1E5"/>
        </a:solidFill>
      </p:bgPr>
    </p:bg>
    <p:spTree>
      <p:nvGrpSpPr>
        <p:cNvPr id="107" name="Shape 107"/>
        <p:cNvGrpSpPr/>
        <p:nvPr/>
      </p:nvGrpSpPr>
      <p:grpSpPr>
        <a:xfrm>
          <a:off x="0" y="0"/>
          <a:ext cx="0" cy="0"/>
          <a:chOff x="0" y="0"/>
          <a:chExt cx="0" cy="0"/>
        </a:xfrm>
      </p:grpSpPr>
      <p:pic>
        <p:nvPicPr>
          <p:cNvPr id="108" name="Google Shape;108;p19"/>
          <p:cNvPicPr preferRelativeResize="0"/>
          <p:nvPr/>
        </p:nvPicPr>
        <p:blipFill>
          <a:blip r:embed="rId3">
            <a:alphaModFix/>
          </a:blip>
          <a:stretch>
            <a:fillRect/>
          </a:stretch>
        </p:blipFill>
        <p:spPr>
          <a:xfrm>
            <a:off x="0" y="609600"/>
            <a:ext cx="9144003" cy="371115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07" name="Shape 307"/>
        <p:cNvGrpSpPr/>
        <p:nvPr/>
      </p:nvGrpSpPr>
      <p:grpSpPr>
        <a:xfrm>
          <a:off x="0" y="0"/>
          <a:ext cx="0" cy="0"/>
          <a:chOff x="0" y="0"/>
          <a:chExt cx="0" cy="0"/>
        </a:xfrm>
      </p:grpSpPr>
      <p:pic>
        <p:nvPicPr>
          <p:cNvPr id="308" name="Google Shape;308;p55"/>
          <p:cNvPicPr preferRelativeResize="0"/>
          <p:nvPr/>
        </p:nvPicPr>
        <p:blipFill>
          <a:blip r:embed="rId3">
            <a:alphaModFix/>
          </a:blip>
          <a:stretch>
            <a:fillRect/>
          </a:stretch>
        </p:blipFill>
        <p:spPr>
          <a:xfrm>
            <a:off x="0" y="685800"/>
            <a:ext cx="9143999" cy="36726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56"/>
          <p:cNvSpPr txBox="1"/>
          <p:nvPr/>
        </p:nvSpPr>
        <p:spPr>
          <a:xfrm>
            <a:off x="1636050" y="2115200"/>
            <a:ext cx="4957500" cy="841800"/>
          </a:xfrm>
          <a:prstGeom prst="rect">
            <a:avLst/>
          </a:prstGeom>
          <a:solidFill>
            <a:srgbClr val="FFF1E5"/>
          </a:solidFill>
          <a:ln>
            <a:noFill/>
          </a:ln>
        </p:spPr>
        <p:txBody>
          <a:bodyPr anchorCtr="0" anchor="ctr" bIns="93125" lIns="93125" spcFirstLastPara="1" rIns="93125" wrap="square" tIns="93125">
            <a:noAutofit/>
          </a:bodyPr>
          <a:lstStyle/>
          <a:p>
            <a:pPr indent="0" lvl="0" marL="0" rtl="0" algn="l">
              <a:spcBef>
                <a:spcPts val="0"/>
              </a:spcBef>
              <a:spcAft>
                <a:spcPts val="0"/>
              </a:spcAft>
              <a:buNone/>
            </a:pPr>
            <a:r>
              <a:rPr b="1" lang="en-US" sz="5000"/>
              <a:t>Costs</a:t>
            </a:r>
            <a:endParaRPr b="1" sz="5000">
              <a:solidFill>
                <a:srgbClr val="FFFFFF"/>
              </a:solidFill>
            </a:endParaRPr>
          </a:p>
        </p:txBody>
      </p:sp>
      <p:pic>
        <p:nvPicPr>
          <p:cNvPr id="314" name="Google Shape;314;p56"/>
          <p:cNvPicPr preferRelativeResize="0"/>
          <p:nvPr/>
        </p:nvPicPr>
        <p:blipFill>
          <a:blip r:embed="rId3">
            <a:alphaModFix/>
          </a:blip>
          <a:stretch>
            <a:fillRect/>
          </a:stretch>
        </p:blipFill>
        <p:spPr>
          <a:xfrm>
            <a:off x="4882375" y="628520"/>
            <a:ext cx="3194825" cy="38961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pic>
        <p:nvPicPr>
          <p:cNvPr id="319" name="Google Shape;319;p57"/>
          <p:cNvPicPr preferRelativeResize="0"/>
          <p:nvPr/>
        </p:nvPicPr>
        <p:blipFill>
          <a:blip r:embed="rId3">
            <a:alphaModFix/>
          </a:blip>
          <a:stretch>
            <a:fillRect/>
          </a:stretch>
        </p:blipFill>
        <p:spPr>
          <a:xfrm>
            <a:off x="1469200" y="152400"/>
            <a:ext cx="6102100" cy="44423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pic>
        <p:nvPicPr>
          <p:cNvPr id="324" name="Google Shape;324;p58"/>
          <p:cNvPicPr preferRelativeResize="0"/>
          <p:nvPr/>
        </p:nvPicPr>
        <p:blipFill>
          <a:blip r:embed="rId3">
            <a:alphaModFix/>
          </a:blip>
          <a:stretch>
            <a:fillRect/>
          </a:stretch>
        </p:blipFill>
        <p:spPr>
          <a:xfrm>
            <a:off x="1971100" y="1260675"/>
            <a:ext cx="4762500" cy="3438525"/>
          </a:xfrm>
          <a:prstGeom prst="rect">
            <a:avLst/>
          </a:prstGeom>
          <a:noFill/>
          <a:ln>
            <a:noFill/>
          </a:ln>
        </p:spPr>
      </p:pic>
      <p:sp>
        <p:nvSpPr>
          <p:cNvPr id="325" name="Google Shape;325;p58"/>
          <p:cNvSpPr txBox="1"/>
          <p:nvPr/>
        </p:nvSpPr>
        <p:spPr>
          <a:xfrm>
            <a:off x="617875" y="243450"/>
            <a:ext cx="8274300" cy="8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600"/>
              <a:t>         Behold the Governator</a:t>
            </a:r>
            <a:endParaRPr b="1" sz="36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29" name="Shape 329"/>
        <p:cNvGrpSpPr/>
        <p:nvPr/>
      </p:nvGrpSpPr>
      <p:grpSpPr>
        <a:xfrm>
          <a:off x="0" y="0"/>
          <a:ext cx="0" cy="0"/>
          <a:chOff x="0" y="0"/>
          <a:chExt cx="0" cy="0"/>
        </a:xfrm>
      </p:grpSpPr>
      <p:sp>
        <p:nvSpPr>
          <p:cNvPr id="330" name="Google Shape;330;p5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60"/>
          <p:cNvSpPr txBox="1"/>
          <p:nvPr/>
        </p:nvSpPr>
        <p:spPr>
          <a:xfrm>
            <a:off x="313075" y="1310250"/>
            <a:ext cx="8274300" cy="8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000"/>
              <a:t>Migrate instance from RHEL to Amazon Linux/ CoreOS</a:t>
            </a:r>
            <a:endParaRPr b="1" sz="5000"/>
          </a:p>
        </p:txBody>
      </p:sp>
      <p:pic>
        <p:nvPicPr>
          <p:cNvPr id="336" name="Google Shape;336;p60"/>
          <p:cNvPicPr preferRelativeResize="0"/>
          <p:nvPr/>
        </p:nvPicPr>
        <p:blipFill>
          <a:blip r:embed="rId3">
            <a:alphaModFix/>
          </a:blip>
          <a:stretch>
            <a:fillRect/>
          </a:stretch>
        </p:blipFill>
        <p:spPr>
          <a:xfrm>
            <a:off x="7759181" y="0"/>
            <a:ext cx="1384815" cy="13848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61"/>
          <p:cNvSpPr txBox="1"/>
          <p:nvPr/>
        </p:nvSpPr>
        <p:spPr>
          <a:xfrm>
            <a:off x="313075" y="1538850"/>
            <a:ext cx="8274300" cy="8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000"/>
              <a:t>Always use current generation instance type</a:t>
            </a:r>
            <a:endParaRPr b="1" sz="5000"/>
          </a:p>
        </p:txBody>
      </p:sp>
      <p:pic>
        <p:nvPicPr>
          <p:cNvPr id="342" name="Google Shape;342;p61"/>
          <p:cNvPicPr preferRelativeResize="0"/>
          <p:nvPr/>
        </p:nvPicPr>
        <p:blipFill>
          <a:blip r:embed="rId3">
            <a:alphaModFix/>
          </a:blip>
          <a:stretch>
            <a:fillRect/>
          </a:stretch>
        </p:blipFill>
        <p:spPr>
          <a:xfrm>
            <a:off x="7759181" y="0"/>
            <a:ext cx="1384815" cy="13848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62"/>
          <p:cNvSpPr txBox="1"/>
          <p:nvPr/>
        </p:nvSpPr>
        <p:spPr>
          <a:xfrm>
            <a:off x="313075" y="1691250"/>
            <a:ext cx="8274300" cy="8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000"/>
              <a:t>Unattached EBS volumes eats money</a:t>
            </a:r>
            <a:endParaRPr b="1" sz="5000"/>
          </a:p>
        </p:txBody>
      </p:sp>
      <p:pic>
        <p:nvPicPr>
          <p:cNvPr id="348" name="Google Shape;348;p62"/>
          <p:cNvPicPr preferRelativeResize="0"/>
          <p:nvPr/>
        </p:nvPicPr>
        <p:blipFill>
          <a:blip r:embed="rId3">
            <a:alphaModFix/>
          </a:blip>
          <a:stretch>
            <a:fillRect/>
          </a:stretch>
        </p:blipFill>
        <p:spPr>
          <a:xfrm>
            <a:off x="7759181" y="0"/>
            <a:ext cx="1384815" cy="13848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63"/>
          <p:cNvSpPr txBox="1"/>
          <p:nvPr/>
        </p:nvSpPr>
        <p:spPr>
          <a:xfrm>
            <a:off x="313075" y="1996050"/>
            <a:ext cx="8274300" cy="8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000"/>
              <a:t>Abandoned ELB’s/ ALB’s </a:t>
            </a:r>
            <a:endParaRPr b="1" sz="5000"/>
          </a:p>
        </p:txBody>
      </p:sp>
      <p:pic>
        <p:nvPicPr>
          <p:cNvPr id="354" name="Google Shape;354;p63"/>
          <p:cNvPicPr preferRelativeResize="0"/>
          <p:nvPr/>
        </p:nvPicPr>
        <p:blipFill>
          <a:blip r:embed="rId3">
            <a:alphaModFix/>
          </a:blip>
          <a:stretch>
            <a:fillRect/>
          </a:stretch>
        </p:blipFill>
        <p:spPr>
          <a:xfrm>
            <a:off x="7759181" y="0"/>
            <a:ext cx="1384815" cy="13848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64"/>
          <p:cNvSpPr txBox="1"/>
          <p:nvPr/>
        </p:nvSpPr>
        <p:spPr>
          <a:xfrm>
            <a:off x="313075" y="1996050"/>
            <a:ext cx="8274300" cy="8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000"/>
              <a:t>Turn off EC2 instances</a:t>
            </a:r>
            <a:endParaRPr b="1" sz="5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0"/>
          <p:cNvSpPr txBox="1"/>
          <p:nvPr/>
        </p:nvSpPr>
        <p:spPr>
          <a:xfrm>
            <a:off x="311700" y="445025"/>
            <a:ext cx="8520600" cy="3069900"/>
          </a:xfrm>
          <a:prstGeom prst="rect">
            <a:avLst/>
          </a:prstGeom>
          <a:noFill/>
          <a:ln>
            <a:noFill/>
          </a:ln>
        </p:spPr>
        <p:txBody>
          <a:bodyPr anchorCtr="0" anchor="ctr" bIns="91425" lIns="91425" spcFirstLastPara="1" rIns="91425" wrap="square" tIns="91425">
            <a:noAutofit/>
          </a:bodyPr>
          <a:lstStyle/>
          <a:p>
            <a:pPr indent="0" lvl="0" marL="0" rtl="0" algn="l">
              <a:spcBef>
                <a:spcPts val="1800"/>
              </a:spcBef>
              <a:spcAft>
                <a:spcPts val="0"/>
              </a:spcAft>
              <a:buNone/>
            </a:pPr>
            <a:r>
              <a:rPr b="1" lang="en-US" sz="5000"/>
              <a:t>We're hiring!</a:t>
            </a:r>
            <a:endParaRPr b="1" sz="5000"/>
          </a:p>
          <a:p>
            <a:pPr indent="0" lvl="0" marL="0" rtl="0" algn="l">
              <a:spcBef>
                <a:spcPts val="1800"/>
              </a:spcBef>
              <a:spcAft>
                <a:spcPts val="1800"/>
              </a:spcAft>
              <a:buNone/>
            </a:pPr>
            <a:r>
              <a:rPr b="1" lang="en-US" sz="5000" u="sng">
                <a:solidFill>
                  <a:srgbClr val="0097A7"/>
                </a:solidFill>
                <a:hlinkClick r:id="rId3"/>
              </a:rPr>
              <a:t>https://ft.com/dev/null</a:t>
            </a:r>
            <a:endParaRPr b="1" sz="5000">
              <a:solidFill>
                <a:srgbClr val="595959"/>
              </a:solidFill>
            </a:endParaRPr>
          </a:p>
        </p:txBody>
      </p:sp>
      <p:sp>
        <p:nvSpPr>
          <p:cNvPr id="114" name="Google Shape;114;p20"/>
          <p:cNvSpPr txBox="1"/>
          <p:nvPr/>
        </p:nvSpPr>
        <p:spPr>
          <a:xfrm>
            <a:off x="311700" y="3514875"/>
            <a:ext cx="8520600" cy="105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2400">
              <a:solidFill>
                <a:srgbClr val="595959"/>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63" name="Shape 363"/>
        <p:cNvGrpSpPr/>
        <p:nvPr/>
      </p:nvGrpSpPr>
      <p:grpSpPr>
        <a:xfrm>
          <a:off x="0" y="0"/>
          <a:ext cx="0" cy="0"/>
          <a:chOff x="0" y="0"/>
          <a:chExt cx="0" cy="0"/>
        </a:xfrm>
      </p:grpSpPr>
      <p:sp>
        <p:nvSpPr>
          <p:cNvPr id="364" name="Google Shape;364;p65"/>
          <p:cNvSpPr txBox="1"/>
          <p:nvPr/>
        </p:nvSpPr>
        <p:spPr>
          <a:xfrm>
            <a:off x="-1744325" y="472050"/>
            <a:ext cx="8274300" cy="8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t>EC2 powercycle</a:t>
            </a:r>
            <a:endParaRPr b="1" sz="3600"/>
          </a:p>
        </p:txBody>
      </p:sp>
      <p:pic>
        <p:nvPicPr>
          <p:cNvPr id="365" name="Google Shape;365;p65"/>
          <p:cNvPicPr preferRelativeResize="0"/>
          <p:nvPr/>
        </p:nvPicPr>
        <p:blipFill>
          <a:blip r:embed="rId3">
            <a:alphaModFix/>
          </a:blip>
          <a:stretch>
            <a:fillRect/>
          </a:stretch>
        </p:blipFill>
        <p:spPr>
          <a:xfrm>
            <a:off x="152400" y="1618650"/>
            <a:ext cx="8839199" cy="578265"/>
          </a:xfrm>
          <a:prstGeom prst="rect">
            <a:avLst/>
          </a:prstGeom>
          <a:noFill/>
          <a:ln>
            <a:noFill/>
          </a:ln>
        </p:spPr>
      </p:pic>
      <p:pic>
        <p:nvPicPr>
          <p:cNvPr id="366" name="Google Shape;366;p65"/>
          <p:cNvPicPr preferRelativeResize="0"/>
          <p:nvPr/>
        </p:nvPicPr>
        <p:blipFill>
          <a:blip r:embed="rId4">
            <a:alphaModFix/>
          </a:blip>
          <a:stretch>
            <a:fillRect/>
          </a:stretch>
        </p:blipFill>
        <p:spPr>
          <a:xfrm>
            <a:off x="152400" y="2577915"/>
            <a:ext cx="8839201" cy="542677"/>
          </a:xfrm>
          <a:prstGeom prst="rect">
            <a:avLst/>
          </a:prstGeom>
          <a:noFill/>
          <a:ln>
            <a:noFill/>
          </a:ln>
        </p:spPr>
      </p:pic>
      <p:pic>
        <p:nvPicPr>
          <p:cNvPr id="367" name="Google Shape;367;p65"/>
          <p:cNvPicPr preferRelativeResize="0"/>
          <p:nvPr/>
        </p:nvPicPr>
        <p:blipFill>
          <a:blip r:embed="rId5">
            <a:alphaModFix/>
          </a:blip>
          <a:stretch>
            <a:fillRect/>
          </a:stretch>
        </p:blipFill>
        <p:spPr>
          <a:xfrm>
            <a:off x="152400" y="3501593"/>
            <a:ext cx="8839201" cy="561073"/>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66"/>
          <p:cNvSpPr txBox="1"/>
          <p:nvPr/>
        </p:nvSpPr>
        <p:spPr>
          <a:xfrm>
            <a:off x="-1287125" y="1996050"/>
            <a:ext cx="8274300" cy="8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000"/>
              <a:t>Cost attribution</a:t>
            </a:r>
            <a:endParaRPr b="1" sz="5000"/>
          </a:p>
        </p:txBody>
      </p:sp>
      <p:pic>
        <p:nvPicPr>
          <p:cNvPr id="373" name="Google Shape;373;p66"/>
          <p:cNvPicPr preferRelativeResize="0"/>
          <p:nvPr/>
        </p:nvPicPr>
        <p:blipFill>
          <a:blip r:embed="rId3">
            <a:alphaModFix/>
          </a:blip>
          <a:stretch>
            <a:fillRect/>
          </a:stretch>
        </p:blipFill>
        <p:spPr>
          <a:xfrm>
            <a:off x="5709750" y="701625"/>
            <a:ext cx="3056400" cy="36516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67"/>
          <p:cNvSpPr txBox="1"/>
          <p:nvPr/>
        </p:nvSpPr>
        <p:spPr>
          <a:xfrm>
            <a:off x="1017625" y="1662325"/>
            <a:ext cx="6959100" cy="8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000"/>
              <a:t>Attribute resources to teams</a:t>
            </a:r>
            <a:endParaRPr b="1" sz="50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82" name="Shape 382"/>
        <p:cNvGrpSpPr/>
        <p:nvPr/>
      </p:nvGrpSpPr>
      <p:grpSpPr>
        <a:xfrm>
          <a:off x="0" y="0"/>
          <a:ext cx="0" cy="0"/>
          <a:chOff x="0" y="0"/>
          <a:chExt cx="0" cy="0"/>
        </a:xfrm>
      </p:grpSpPr>
      <p:pic>
        <p:nvPicPr>
          <p:cNvPr id="383" name="Google Shape;383;p68"/>
          <p:cNvPicPr preferRelativeResize="0"/>
          <p:nvPr/>
        </p:nvPicPr>
        <p:blipFill>
          <a:blip r:embed="rId3">
            <a:alphaModFix/>
          </a:blip>
          <a:stretch>
            <a:fillRect/>
          </a:stretch>
        </p:blipFill>
        <p:spPr>
          <a:xfrm>
            <a:off x="228600" y="990600"/>
            <a:ext cx="8839201" cy="304751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pic>
        <p:nvPicPr>
          <p:cNvPr id="388" name="Google Shape;388;p69"/>
          <p:cNvPicPr preferRelativeResize="0"/>
          <p:nvPr/>
        </p:nvPicPr>
        <p:blipFill>
          <a:blip r:embed="rId3">
            <a:alphaModFix/>
          </a:blip>
          <a:stretch>
            <a:fillRect/>
          </a:stretch>
        </p:blipFill>
        <p:spPr>
          <a:xfrm>
            <a:off x="152400" y="152400"/>
            <a:ext cx="9006636" cy="499109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pic>
        <p:nvPicPr>
          <p:cNvPr id="393" name="Google Shape;393;p70"/>
          <p:cNvPicPr preferRelativeResize="0"/>
          <p:nvPr/>
        </p:nvPicPr>
        <p:blipFill>
          <a:blip r:embed="rId3">
            <a:alphaModFix/>
          </a:blip>
          <a:stretch>
            <a:fillRect/>
          </a:stretch>
        </p:blipFill>
        <p:spPr>
          <a:xfrm>
            <a:off x="0" y="76200"/>
            <a:ext cx="8545050" cy="492656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97" name="Shape 397"/>
        <p:cNvGrpSpPr/>
        <p:nvPr/>
      </p:nvGrpSpPr>
      <p:grpSpPr>
        <a:xfrm>
          <a:off x="0" y="0"/>
          <a:ext cx="0" cy="0"/>
          <a:chOff x="0" y="0"/>
          <a:chExt cx="0" cy="0"/>
        </a:xfrm>
      </p:grpSpPr>
      <p:pic>
        <p:nvPicPr>
          <p:cNvPr id="398" name="Google Shape;398;p71"/>
          <p:cNvPicPr preferRelativeResize="0"/>
          <p:nvPr/>
        </p:nvPicPr>
        <p:blipFill>
          <a:blip r:embed="rId3">
            <a:alphaModFix/>
          </a:blip>
          <a:stretch>
            <a:fillRect/>
          </a:stretch>
        </p:blipFill>
        <p:spPr>
          <a:xfrm>
            <a:off x="0" y="304800"/>
            <a:ext cx="9144002" cy="4763482"/>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02" name="Shape 402"/>
        <p:cNvGrpSpPr/>
        <p:nvPr/>
      </p:nvGrpSpPr>
      <p:grpSpPr>
        <a:xfrm>
          <a:off x="0" y="0"/>
          <a:ext cx="0" cy="0"/>
          <a:chOff x="0" y="0"/>
          <a:chExt cx="0" cy="0"/>
        </a:xfrm>
      </p:grpSpPr>
      <p:pic>
        <p:nvPicPr>
          <p:cNvPr id="403" name="Google Shape;403;p72"/>
          <p:cNvPicPr preferRelativeResize="0"/>
          <p:nvPr/>
        </p:nvPicPr>
        <p:blipFill>
          <a:blip r:embed="rId3">
            <a:alphaModFix/>
          </a:blip>
          <a:stretch>
            <a:fillRect/>
          </a:stretch>
        </p:blipFill>
        <p:spPr>
          <a:xfrm>
            <a:off x="152400" y="76200"/>
            <a:ext cx="8839204" cy="424424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07" name="Shape 407"/>
        <p:cNvGrpSpPr/>
        <p:nvPr/>
      </p:nvGrpSpPr>
      <p:grpSpPr>
        <a:xfrm>
          <a:off x="0" y="0"/>
          <a:ext cx="0" cy="0"/>
          <a:chOff x="0" y="0"/>
          <a:chExt cx="0" cy="0"/>
        </a:xfrm>
      </p:grpSpPr>
      <p:pic>
        <p:nvPicPr>
          <p:cNvPr id="408" name="Google Shape;408;p73"/>
          <p:cNvPicPr preferRelativeResize="0"/>
          <p:nvPr/>
        </p:nvPicPr>
        <p:blipFill>
          <a:blip r:embed="rId3">
            <a:alphaModFix/>
          </a:blip>
          <a:stretch>
            <a:fillRect/>
          </a:stretch>
        </p:blipFill>
        <p:spPr>
          <a:xfrm>
            <a:off x="123571" y="152400"/>
            <a:ext cx="8430478" cy="4991101"/>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12" name="Shape 412"/>
        <p:cNvGrpSpPr/>
        <p:nvPr/>
      </p:nvGrpSpPr>
      <p:grpSpPr>
        <a:xfrm>
          <a:off x="0" y="0"/>
          <a:ext cx="0" cy="0"/>
          <a:chOff x="0" y="0"/>
          <a:chExt cx="0" cy="0"/>
        </a:xfrm>
      </p:grpSpPr>
      <p:pic>
        <p:nvPicPr>
          <p:cNvPr id="413" name="Google Shape;413;p74"/>
          <p:cNvPicPr preferRelativeResize="0"/>
          <p:nvPr/>
        </p:nvPicPr>
        <p:blipFill>
          <a:blip r:embed="rId3">
            <a:alphaModFix/>
          </a:blip>
          <a:stretch>
            <a:fillRect/>
          </a:stretch>
        </p:blipFill>
        <p:spPr>
          <a:xfrm>
            <a:off x="219625" y="0"/>
            <a:ext cx="8018382"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1E5"/>
        </a:solidFill>
      </p:bgPr>
    </p:bg>
    <p:spTree>
      <p:nvGrpSpPr>
        <p:cNvPr id="118" name="Shape 118"/>
        <p:cNvGrpSpPr/>
        <p:nvPr/>
      </p:nvGrpSpPr>
      <p:grpSpPr>
        <a:xfrm>
          <a:off x="0" y="0"/>
          <a:ext cx="0" cy="0"/>
          <a:chOff x="0" y="0"/>
          <a:chExt cx="0" cy="0"/>
        </a:xfrm>
      </p:grpSpPr>
      <p:pic>
        <p:nvPicPr>
          <p:cNvPr id="119" name="Google Shape;119;p21"/>
          <p:cNvPicPr preferRelativeResize="0"/>
          <p:nvPr/>
        </p:nvPicPr>
        <p:blipFill>
          <a:blip r:embed="rId3">
            <a:alphaModFix/>
          </a:blip>
          <a:stretch>
            <a:fillRect/>
          </a:stretch>
        </p:blipFill>
        <p:spPr>
          <a:xfrm>
            <a:off x="1596250" y="532075"/>
            <a:ext cx="3278901" cy="4054005"/>
          </a:xfrm>
          <a:prstGeom prst="rect">
            <a:avLst/>
          </a:prstGeom>
          <a:noFill/>
          <a:ln>
            <a:noFill/>
          </a:ln>
        </p:spPr>
      </p:pic>
      <p:sp>
        <p:nvSpPr>
          <p:cNvPr id="120" name="Google Shape;120;p21"/>
          <p:cNvSpPr txBox="1"/>
          <p:nvPr/>
        </p:nvSpPr>
        <p:spPr>
          <a:xfrm>
            <a:off x="5309200" y="2080850"/>
            <a:ext cx="8488500" cy="546300"/>
          </a:xfrm>
          <a:prstGeom prst="rect">
            <a:avLst/>
          </a:prstGeom>
          <a:noFill/>
          <a:ln>
            <a:noFill/>
          </a:ln>
        </p:spPr>
        <p:txBody>
          <a:bodyPr anchorCtr="0" anchor="t" bIns="41900" lIns="41900" spcFirstLastPara="1" rIns="41900" wrap="square" tIns="41900">
            <a:noAutofit/>
          </a:bodyPr>
          <a:lstStyle/>
          <a:p>
            <a:pPr indent="457200" lvl="0" marL="457200" rtl="0" algn="l">
              <a:spcBef>
                <a:spcPts val="0"/>
              </a:spcBef>
              <a:spcAft>
                <a:spcPts val="0"/>
              </a:spcAft>
              <a:buNone/>
            </a:pPr>
            <a:r>
              <a:rPr b="1" lang="en-US" sz="5000"/>
              <a:t>2011</a:t>
            </a:r>
            <a:endParaRPr sz="5000">
              <a:solidFill>
                <a:srgbClr val="666666"/>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75"/>
          <p:cNvSpPr txBox="1"/>
          <p:nvPr/>
        </p:nvSpPr>
        <p:spPr>
          <a:xfrm>
            <a:off x="406250" y="1406275"/>
            <a:ext cx="8360700" cy="2032200"/>
          </a:xfrm>
          <a:prstGeom prst="rect">
            <a:avLst/>
          </a:prstGeom>
          <a:solidFill>
            <a:srgbClr val="FFF1E5"/>
          </a:solidFill>
          <a:ln>
            <a:noFill/>
          </a:ln>
        </p:spPr>
        <p:txBody>
          <a:bodyPr anchorCtr="0" anchor="ctr" bIns="93125" lIns="93125" spcFirstLastPara="1" rIns="93125" wrap="square" tIns="93125">
            <a:noAutofit/>
          </a:bodyPr>
          <a:lstStyle/>
          <a:p>
            <a:pPr indent="0" lvl="0" marL="0" rtl="0" algn="ctr">
              <a:spcBef>
                <a:spcPts val="0"/>
              </a:spcBef>
              <a:spcAft>
                <a:spcPts val="0"/>
              </a:spcAft>
              <a:buNone/>
            </a:pPr>
            <a:r>
              <a:rPr b="1" lang="en-US" sz="5000"/>
              <a:t>Empower &amp; get out of </a:t>
            </a:r>
            <a:r>
              <a:rPr b="1" lang="en-US" sz="5000"/>
              <a:t>their</a:t>
            </a:r>
            <a:r>
              <a:rPr b="1" lang="en-US" sz="5000"/>
              <a:t> way</a:t>
            </a:r>
            <a:endParaRPr b="1" sz="5000">
              <a:solidFill>
                <a:srgbClr val="FFFFFF"/>
              </a:solidFill>
            </a:endParaRPr>
          </a:p>
        </p:txBody>
      </p:sp>
      <p:sp>
        <p:nvSpPr>
          <p:cNvPr id="419" name="Google Shape;419;p75"/>
          <p:cNvSpPr txBox="1"/>
          <p:nvPr/>
        </p:nvSpPr>
        <p:spPr>
          <a:xfrm>
            <a:off x="1833925" y="4661900"/>
            <a:ext cx="73974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Nudge Theory - </a:t>
            </a:r>
            <a:r>
              <a:rPr lang="en-US" u="sng">
                <a:solidFill>
                  <a:schemeClr val="hlink"/>
                </a:solidFill>
                <a:hlinkClick r:id="rId3"/>
              </a:rPr>
              <a:t>https://www.youtube.com/watch?v=RKt51m1znAo</a:t>
            </a:r>
            <a:r>
              <a:rPr lang="en-US"/>
              <a:t> by Sarah Wells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Google Shape;424;p76"/>
          <p:cNvSpPr txBox="1"/>
          <p:nvPr/>
        </p:nvSpPr>
        <p:spPr>
          <a:xfrm>
            <a:off x="558650" y="1406275"/>
            <a:ext cx="8360700" cy="2032200"/>
          </a:xfrm>
          <a:prstGeom prst="rect">
            <a:avLst/>
          </a:prstGeom>
          <a:solidFill>
            <a:srgbClr val="FFF1E5"/>
          </a:solidFill>
          <a:ln>
            <a:noFill/>
          </a:ln>
        </p:spPr>
        <p:txBody>
          <a:bodyPr anchorCtr="0" anchor="ctr" bIns="93125" lIns="93125" spcFirstLastPara="1" rIns="93125" wrap="square" tIns="93125">
            <a:noAutofit/>
          </a:bodyPr>
          <a:lstStyle/>
          <a:p>
            <a:pPr indent="0" lvl="0" marL="0" rtl="0" algn="ctr">
              <a:spcBef>
                <a:spcPts val="0"/>
              </a:spcBef>
              <a:spcAft>
                <a:spcPts val="0"/>
              </a:spcAft>
              <a:buNone/>
            </a:pPr>
            <a:r>
              <a:rPr b="1" lang="en-US" sz="5000"/>
              <a:t>But govern at the same time :)</a:t>
            </a:r>
            <a:endParaRPr b="1" sz="5000">
              <a:solidFill>
                <a:srgbClr val="FFFFFF"/>
              </a:solidFill>
            </a:endParaRPr>
          </a:p>
        </p:txBody>
      </p:sp>
      <p:sp>
        <p:nvSpPr>
          <p:cNvPr id="425" name="Google Shape;425;p76"/>
          <p:cNvSpPr txBox="1"/>
          <p:nvPr/>
        </p:nvSpPr>
        <p:spPr>
          <a:xfrm>
            <a:off x="1833925" y="4661900"/>
            <a:ext cx="7397400" cy="3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Nudge Theory - </a:t>
            </a:r>
            <a:r>
              <a:rPr lang="en-US" u="sng">
                <a:solidFill>
                  <a:schemeClr val="hlink"/>
                </a:solidFill>
                <a:hlinkClick r:id="rId3"/>
              </a:rPr>
              <a:t>https://www.youtube.com/watch?v=RKt51m1znAo</a:t>
            </a:r>
            <a:r>
              <a:rPr lang="en-US"/>
              <a:t> by Sarah Wells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1E5"/>
        </a:solidFill>
      </p:bgPr>
    </p:bg>
    <p:spTree>
      <p:nvGrpSpPr>
        <p:cNvPr id="429" name="Shape 429"/>
        <p:cNvGrpSpPr/>
        <p:nvPr/>
      </p:nvGrpSpPr>
      <p:grpSpPr>
        <a:xfrm>
          <a:off x="0" y="0"/>
          <a:ext cx="0" cy="0"/>
          <a:chOff x="0" y="0"/>
          <a:chExt cx="0" cy="0"/>
        </a:xfrm>
      </p:grpSpPr>
      <p:sp>
        <p:nvSpPr>
          <p:cNvPr id="430" name="Google Shape;430;p77"/>
          <p:cNvSpPr txBox="1"/>
          <p:nvPr/>
        </p:nvSpPr>
        <p:spPr>
          <a:xfrm>
            <a:off x="311700" y="560100"/>
            <a:ext cx="8520600" cy="1627800"/>
          </a:xfrm>
          <a:prstGeom prst="rect">
            <a:avLst/>
          </a:prstGeom>
          <a:noFill/>
          <a:ln>
            <a:noFill/>
          </a:ln>
        </p:spPr>
        <p:txBody>
          <a:bodyPr anchorCtr="0" anchor="t" bIns="91425" lIns="91425" spcFirstLastPara="1" rIns="91425" wrap="square" tIns="91425">
            <a:noAutofit/>
          </a:bodyPr>
          <a:lstStyle/>
          <a:p>
            <a:pPr indent="0" lvl="0" marL="0" rtl="0" algn="l">
              <a:spcBef>
                <a:spcPts val="1800"/>
              </a:spcBef>
              <a:spcAft>
                <a:spcPts val="0"/>
              </a:spcAft>
              <a:buNone/>
            </a:pPr>
            <a:r>
              <a:rPr b="1" lang="en-US" sz="4800"/>
              <a:t>@JermilaD</a:t>
            </a:r>
            <a:endParaRPr b="1" sz="4800"/>
          </a:p>
          <a:p>
            <a:pPr indent="0" lvl="0" marL="0" rtl="0" algn="l">
              <a:spcBef>
                <a:spcPts val="1800"/>
              </a:spcBef>
              <a:spcAft>
                <a:spcPts val="1800"/>
              </a:spcAft>
              <a:buNone/>
            </a:pPr>
            <a:r>
              <a:rPr b="1" lang="en-US" sz="4800"/>
              <a:t>jermila.dhas@ft.com</a:t>
            </a:r>
            <a:endParaRPr b="1" sz="4800"/>
          </a:p>
        </p:txBody>
      </p:sp>
      <p:sp>
        <p:nvSpPr>
          <p:cNvPr id="431" name="Google Shape;431;p77"/>
          <p:cNvSpPr txBox="1"/>
          <p:nvPr/>
        </p:nvSpPr>
        <p:spPr>
          <a:xfrm>
            <a:off x="311700" y="2834125"/>
            <a:ext cx="85206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595959"/>
                </a:solidFill>
              </a:rPr>
              <a:t>We're hiring!</a:t>
            </a:r>
            <a:endParaRPr sz="2400">
              <a:solidFill>
                <a:srgbClr val="595959"/>
              </a:solidFill>
            </a:endParaRPr>
          </a:p>
          <a:p>
            <a:pPr indent="0" lvl="0" marL="0" rtl="0" algn="l">
              <a:spcBef>
                <a:spcPts val="0"/>
              </a:spcBef>
              <a:spcAft>
                <a:spcPts val="0"/>
              </a:spcAft>
              <a:buNone/>
            </a:pPr>
            <a:r>
              <a:rPr lang="en-US" sz="2400" u="sng">
                <a:solidFill>
                  <a:srgbClr val="0097A7"/>
                </a:solidFill>
                <a:hlinkClick r:id="rId3"/>
              </a:rPr>
              <a:t>https://ft.com/dev/null</a:t>
            </a:r>
            <a:endParaRPr>
              <a:solidFill>
                <a:srgbClr val="595959"/>
              </a:solidFill>
            </a:endParaRPr>
          </a:p>
        </p:txBody>
      </p:sp>
      <p:sp>
        <p:nvSpPr>
          <p:cNvPr id="432" name="Google Shape;432;p7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1E5"/>
        </a:solidFill>
      </p:bgPr>
    </p:bg>
    <p:spTree>
      <p:nvGrpSpPr>
        <p:cNvPr id="124" name="Shape 124"/>
        <p:cNvGrpSpPr/>
        <p:nvPr/>
      </p:nvGrpSpPr>
      <p:grpSpPr>
        <a:xfrm>
          <a:off x="0" y="0"/>
          <a:ext cx="0" cy="0"/>
          <a:chOff x="0" y="0"/>
          <a:chExt cx="0" cy="0"/>
        </a:xfrm>
      </p:grpSpPr>
      <p:sp>
        <p:nvSpPr>
          <p:cNvPr id="125" name="Google Shape;125;p22"/>
          <p:cNvSpPr txBox="1"/>
          <p:nvPr/>
        </p:nvSpPr>
        <p:spPr>
          <a:xfrm>
            <a:off x="5309200" y="2080850"/>
            <a:ext cx="8488500" cy="546300"/>
          </a:xfrm>
          <a:prstGeom prst="rect">
            <a:avLst/>
          </a:prstGeom>
          <a:noFill/>
          <a:ln>
            <a:noFill/>
          </a:ln>
        </p:spPr>
        <p:txBody>
          <a:bodyPr anchorCtr="0" anchor="t" bIns="41900" lIns="41900" spcFirstLastPara="1" rIns="41900" wrap="square" tIns="41900">
            <a:noAutofit/>
          </a:bodyPr>
          <a:lstStyle/>
          <a:p>
            <a:pPr indent="457200" lvl="0" marL="457200" rtl="0" algn="l">
              <a:spcBef>
                <a:spcPts val="0"/>
              </a:spcBef>
              <a:spcAft>
                <a:spcPts val="0"/>
              </a:spcAft>
              <a:buNone/>
            </a:pPr>
            <a:r>
              <a:rPr b="1" lang="en-US" sz="5000"/>
              <a:t>2012</a:t>
            </a:r>
            <a:endParaRPr sz="5000">
              <a:solidFill>
                <a:srgbClr val="666666"/>
              </a:solidFill>
            </a:endParaRPr>
          </a:p>
        </p:txBody>
      </p:sp>
      <p:pic>
        <p:nvPicPr>
          <p:cNvPr id="126" name="Google Shape;126;p22"/>
          <p:cNvPicPr preferRelativeResize="0"/>
          <p:nvPr/>
        </p:nvPicPr>
        <p:blipFill>
          <a:blip r:embed="rId3">
            <a:alphaModFix/>
          </a:blip>
          <a:stretch>
            <a:fillRect/>
          </a:stretch>
        </p:blipFill>
        <p:spPr>
          <a:xfrm>
            <a:off x="560724" y="551575"/>
            <a:ext cx="4639925" cy="40460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1E5"/>
        </a:solidFill>
      </p:bgPr>
    </p:bg>
    <p:spTree>
      <p:nvGrpSpPr>
        <p:cNvPr id="130" name="Shape 130"/>
        <p:cNvGrpSpPr/>
        <p:nvPr/>
      </p:nvGrpSpPr>
      <p:grpSpPr>
        <a:xfrm>
          <a:off x="0" y="0"/>
          <a:ext cx="0" cy="0"/>
          <a:chOff x="0" y="0"/>
          <a:chExt cx="0" cy="0"/>
        </a:xfrm>
      </p:grpSpPr>
      <p:sp>
        <p:nvSpPr>
          <p:cNvPr id="131" name="Google Shape;131;p23"/>
          <p:cNvSpPr txBox="1"/>
          <p:nvPr/>
        </p:nvSpPr>
        <p:spPr>
          <a:xfrm>
            <a:off x="93075" y="2029100"/>
            <a:ext cx="8917500" cy="109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000"/>
              <a:t>Cut down IT Infrastructure</a:t>
            </a:r>
            <a:endParaRPr b="1" sz="5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4"/>
          <p:cNvSpPr txBox="1"/>
          <p:nvPr/>
        </p:nvSpPr>
        <p:spPr>
          <a:xfrm>
            <a:off x="912525" y="1598325"/>
            <a:ext cx="7253100" cy="109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000"/>
              <a:t>It’s not okay to grow slow!</a:t>
            </a:r>
            <a:endParaRPr b="1" sz="5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